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8"/>
  </p:notesMasterIdLst>
  <p:sldIdLst>
    <p:sldId id="256" r:id="rId2"/>
    <p:sldId id="257" r:id="rId3"/>
    <p:sldId id="258" r:id="rId4"/>
    <p:sldId id="287" r:id="rId5"/>
    <p:sldId id="306" r:id="rId6"/>
    <p:sldId id="288" r:id="rId7"/>
    <p:sldId id="259" r:id="rId8"/>
    <p:sldId id="290" r:id="rId9"/>
    <p:sldId id="289" r:id="rId10"/>
    <p:sldId id="283" r:id="rId11"/>
    <p:sldId id="260" r:id="rId12"/>
    <p:sldId id="301" r:id="rId13"/>
    <p:sldId id="291" r:id="rId14"/>
    <p:sldId id="292" r:id="rId15"/>
    <p:sldId id="293" r:id="rId16"/>
    <p:sldId id="294" r:id="rId17"/>
    <p:sldId id="295" r:id="rId18"/>
    <p:sldId id="296" r:id="rId19"/>
    <p:sldId id="261" r:id="rId20"/>
    <p:sldId id="297" r:id="rId21"/>
    <p:sldId id="264" r:id="rId22"/>
    <p:sldId id="265" r:id="rId23"/>
    <p:sldId id="281" r:id="rId24"/>
    <p:sldId id="298" r:id="rId25"/>
    <p:sldId id="282" r:id="rId26"/>
    <p:sldId id="302" r:id="rId27"/>
    <p:sldId id="266" r:id="rId28"/>
    <p:sldId id="299" r:id="rId29"/>
    <p:sldId id="300" r:id="rId30"/>
    <p:sldId id="267" r:id="rId31"/>
    <p:sldId id="268" r:id="rId32"/>
    <p:sldId id="269" r:id="rId33"/>
    <p:sldId id="270" r:id="rId34"/>
    <p:sldId id="271" r:id="rId35"/>
    <p:sldId id="272" r:id="rId36"/>
    <p:sldId id="273" r:id="rId37"/>
    <p:sldId id="274" r:id="rId38"/>
    <p:sldId id="275" r:id="rId39"/>
    <p:sldId id="276" r:id="rId40"/>
    <p:sldId id="304" r:id="rId41"/>
    <p:sldId id="303" r:id="rId42"/>
    <p:sldId id="305" r:id="rId43"/>
    <p:sldId id="277" r:id="rId44"/>
    <p:sldId id="285" r:id="rId45"/>
    <p:sldId id="286" r:id="rId46"/>
    <p:sldId id="279" r:id="rId4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arendran R" initials="NR" lastIdx="1" clrIdx="0">
    <p:extLst>
      <p:ext uri="{19B8F6BF-5375-455C-9EA6-DF929625EA0E}">
        <p15:presenceInfo xmlns:p15="http://schemas.microsoft.com/office/powerpoint/2012/main" userId="0fbfa9178270e53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70DC3"/>
    <a:srgbClr val="990000"/>
    <a:srgbClr val="43801A"/>
    <a:srgbClr val="660066"/>
    <a:srgbClr val="0E096B"/>
    <a:srgbClr val="0066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72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A9585C-6D97-4D4E-8821-7FC48B102475}" type="datetimeFigureOut">
              <a:rPr lang="en-IN" smtClean="0"/>
              <a:t>14-12-2021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43C5DD-BBAC-42AE-8EA9-55DBC4E0A08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801006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D2006F-225D-4967-99CE-6ECC5798A0D9}" type="datetimeFigureOut">
              <a:rPr lang="en-IN" smtClean="0"/>
              <a:t>14-12-2021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9DD36-A729-4CDA-9FFD-22B813D5F59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23344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D2006F-225D-4967-99CE-6ECC5798A0D9}" type="datetimeFigureOut">
              <a:rPr lang="en-IN" smtClean="0"/>
              <a:t>14-12-2021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9DD36-A729-4CDA-9FFD-22B813D5F59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973857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D2006F-225D-4967-99CE-6ECC5798A0D9}" type="datetimeFigureOut">
              <a:rPr lang="en-IN" smtClean="0"/>
              <a:t>14-12-2021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9DD36-A729-4CDA-9FFD-22B813D5F598}" type="slidenum">
              <a:rPr lang="en-IN" smtClean="0"/>
              <a:t>‹#›</a:t>
            </a:fld>
            <a:endParaRPr lang="en-IN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649562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D2006F-225D-4967-99CE-6ECC5798A0D9}" type="datetimeFigureOut">
              <a:rPr lang="en-IN" smtClean="0"/>
              <a:t>14-12-2021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9DD36-A729-4CDA-9FFD-22B813D5F59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330971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D2006F-225D-4967-99CE-6ECC5798A0D9}" type="datetimeFigureOut">
              <a:rPr lang="en-IN" smtClean="0"/>
              <a:t>14-12-2021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9DD36-A729-4CDA-9FFD-22B813D5F598}" type="slidenum">
              <a:rPr lang="en-IN" smtClean="0"/>
              <a:t>‹#›</a:t>
            </a:fld>
            <a:endParaRPr lang="en-IN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1784370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D2006F-225D-4967-99CE-6ECC5798A0D9}" type="datetimeFigureOut">
              <a:rPr lang="en-IN" smtClean="0"/>
              <a:t>14-12-2021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9DD36-A729-4CDA-9FFD-22B813D5F59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264511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D2006F-225D-4967-99CE-6ECC5798A0D9}" type="datetimeFigureOut">
              <a:rPr lang="en-IN" smtClean="0"/>
              <a:t>14-12-2021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9DD36-A729-4CDA-9FFD-22B813D5F59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8537672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D2006F-225D-4967-99CE-6ECC5798A0D9}" type="datetimeFigureOut">
              <a:rPr lang="en-IN" smtClean="0"/>
              <a:t>14-12-2021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9DD36-A729-4CDA-9FFD-22B813D5F59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430384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D2006F-225D-4967-99CE-6ECC5798A0D9}" type="datetimeFigureOut">
              <a:rPr lang="en-IN" smtClean="0"/>
              <a:t>14-12-2021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9DD36-A729-4CDA-9FFD-22B813D5F59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420792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D2006F-225D-4967-99CE-6ECC5798A0D9}" type="datetimeFigureOut">
              <a:rPr lang="en-IN" smtClean="0"/>
              <a:t>14-12-2021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9DD36-A729-4CDA-9FFD-22B813D5F59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643655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D2006F-225D-4967-99CE-6ECC5798A0D9}" type="datetimeFigureOut">
              <a:rPr lang="en-IN" smtClean="0"/>
              <a:t>14-12-2021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9DD36-A729-4CDA-9FFD-22B813D5F59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095233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D2006F-225D-4967-99CE-6ECC5798A0D9}" type="datetimeFigureOut">
              <a:rPr lang="en-IN" smtClean="0"/>
              <a:t>14-12-2021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9DD36-A729-4CDA-9FFD-22B813D5F59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405757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D2006F-225D-4967-99CE-6ECC5798A0D9}" type="datetimeFigureOut">
              <a:rPr lang="en-IN" smtClean="0"/>
              <a:t>14-12-2021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9DD36-A729-4CDA-9FFD-22B813D5F59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289721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D2006F-225D-4967-99CE-6ECC5798A0D9}" type="datetimeFigureOut">
              <a:rPr lang="en-IN" smtClean="0"/>
              <a:t>14-12-2021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9DD36-A729-4CDA-9FFD-22B813D5F59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474493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D2006F-225D-4967-99CE-6ECC5798A0D9}" type="datetimeFigureOut">
              <a:rPr lang="en-IN" smtClean="0"/>
              <a:t>14-12-2021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9DD36-A729-4CDA-9FFD-22B813D5F59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589371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D2006F-225D-4967-99CE-6ECC5798A0D9}" type="datetimeFigureOut">
              <a:rPr lang="en-IN" smtClean="0"/>
              <a:t>14-12-2021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9DD36-A729-4CDA-9FFD-22B813D5F59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727910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D2006F-225D-4967-99CE-6ECC5798A0D9}" type="datetimeFigureOut">
              <a:rPr lang="en-IN" smtClean="0"/>
              <a:t>14-12-2021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3E9DD36-A729-4CDA-9FFD-22B813D5F59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095229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E45C6C-23D5-457A-978E-69FA7871E6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49114" y="2253329"/>
            <a:ext cx="7766936" cy="1646302"/>
          </a:xfrm>
        </p:spPr>
        <p:txBody>
          <a:bodyPr>
            <a:normAutofit/>
          </a:bodyPr>
          <a:lstStyle/>
          <a:p>
            <a:pPr algn="ctr"/>
            <a:r>
              <a:rPr lang="en-US" sz="6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2-3-4</a:t>
            </a:r>
            <a:r>
              <a:rPr lang="en-US" sz="6600" b="1" dirty="0">
                <a:latin typeface="Bell MT" panose="02020503060305020303" pitchFamily="18" charset="0"/>
              </a:rPr>
              <a:t>  </a:t>
            </a:r>
            <a:r>
              <a:rPr lang="en-US" sz="8800" b="1" dirty="0">
                <a:solidFill>
                  <a:schemeClr val="tx1"/>
                </a:solidFill>
                <a:latin typeface="Bell MT" panose="02020503060305020303" pitchFamily="18" charset="0"/>
              </a:rPr>
              <a:t>Tree</a:t>
            </a:r>
            <a:endParaRPr lang="en-IN" sz="8800" b="1" dirty="0">
              <a:solidFill>
                <a:schemeClr val="tx1"/>
              </a:solidFill>
              <a:latin typeface="Bell MT" panose="02020503060305020303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FD59D99-F55D-4E8C-8E93-B375CA4373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49114" y="3644153"/>
            <a:ext cx="7766936" cy="1096899"/>
          </a:xfrm>
        </p:spPr>
        <p:txBody>
          <a:bodyPr>
            <a:normAutofit/>
          </a:bodyPr>
          <a:lstStyle/>
          <a:p>
            <a:pPr algn="ctr"/>
            <a:r>
              <a:rPr lang="en-US" sz="4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4400" b="1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BST</a:t>
            </a:r>
            <a:r>
              <a:rPr lang="en-US" sz="4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IN" sz="44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84BA707-2574-4EFE-BA4B-43D9F0389942}"/>
              </a:ext>
            </a:extLst>
          </p:cNvPr>
          <p:cNvSpPr/>
          <p:nvPr/>
        </p:nvSpPr>
        <p:spPr>
          <a:xfrm>
            <a:off x="7036997" y="6131876"/>
            <a:ext cx="4506362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Presented by </a:t>
            </a:r>
            <a:r>
              <a:rPr lang="en-US" sz="3200" dirty="0">
                <a:ln w="0"/>
                <a:solidFill>
                  <a:srgbClr val="66006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Narendran R</a:t>
            </a:r>
            <a:endParaRPr lang="en-US" sz="3200" b="0" cap="none" spc="0" dirty="0">
              <a:ln w="0"/>
              <a:solidFill>
                <a:srgbClr val="660066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1B8CFD3-615F-4CCA-9A64-AC59EA371A0B}"/>
              </a:ext>
            </a:extLst>
          </p:cNvPr>
          <p:cNvSpPr/>
          <p:nvPr/>
        </p:nvSpPr>
        <p:spPr>
          <a:xfrm>
            <a:off x="776227" y="25261"/>
            <a:ext cx="3360215" cy="155427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000" dirty="0" err="1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mirafra</a:t>
            </a:r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</a:p>
          <a:p>
            <a:pPr algn="ctr"/>
            <a:r>
              <a:rPr lang="en-US" sz="35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" panose="020B0502040204020203" pitchFamily="34" charset="0"/>
                <a:cs typeface="Arial" panose="020B0604020202020204" pitchFamily="34" charset="0"/>
              </a:rPr>
              <a:t>TECHNOLOGIES</a:t>
            </a:r>
            <a:endParaRPr lang="en-US" sz="35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hnschrift" panose="020B0502040204020203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239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4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7" presetClass="emph" presetSubtype="0" fill="remove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0" dur="250" autoRev="1" fill="remove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570DC3"/>
                                      </p:to>
                                    </p:animClr>
                                    <p:animClr clrSpc="rgb" dir="cw">
                                      <p:cBhvr>
                                        <p:cTn id="31" dur="250" autoRev="1" fill="remove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570DC3"/>
                                      </p:to>
                                    </p:animClr>
                                    <p:set>
                                      <p:cBhvr>
                                        <p:cTn id="32" dur="250" autoRev="1" fill="remove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3" dur="250" autoRev="1" fill="remove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F0362-95C1-4AAF-9B24-667FB6D9A78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sz="8800" dirty="0">
                <a:solidFill>
                  <a:srgbClr val="7030A0"/>
                </a:solidFill>
                <a:latin typeface="Bell MT" panose="02020503060305020303" pitchFamily="18" charset="0"/>
              </a:rPr>
              <a:t>INSERTION</a:t>
            </a:r>
            <a:endParaRPr lang="en-IN" sz="8800" dirty="0">
              <a:solidFill>
                <a:srgbClr val="7030A0"/>
              </a:solidFill>
              <a:latin typeface="Bell MT" panose="02020503060305020303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57A1AC-EE65-4442-86FC-9E28C43129E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95229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E3499A-DB80-4137-A6E5-0B92E84AD3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635" y="234296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800" dirty="0">
                <a:solidFill>
                  <a:srgbClr val="99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Algorithm for </a:t>
            </a:r>
            <a:r>
              <a:rPr lang="en-US" sz="4800" b="1" dirty="0">
                <a:solidFill>
                  <a:srgbClr val="990000"/>
                </a:solidFill>
                <a:latin typeface="Bell MT" panose="02020503060305020303" pitchFamily="18" charset="0"/>
              </a:rPr>
              <a:t>INSERTION</a:t>
            </a:r>
            <a:endParaRPr lang="en-IN" sz="4800" b="1" dirty="0">
              <a:solidFill>
                <a:srgbClr val="990000"/>
              </a:solidFill>
              <a:latin typeface="Bell MT" panose="02020503060305020303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BCEC11-E8AC-4BC4-B381-B7BF056A3F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805" y="1045028"/>
            <a:ext cx="10515600" cy="5293019"/>
          </a:xfrm>
        </p:spPr>
        <p:txBody>
          <a:bodyPr>
            <a:normAutofit/>
          </a:bodyPr>
          <a:lstStyle/>
          <a:p>
            <a:pPr algn="l" fontAlgn="base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3500" b="1" u="sng" dirty="0">
                <a:solidFill>
                  <a:srgbClr val="00B05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Searching</a:t>
            </a:r>
            <a:r>
              <a:rPr lang="en-US" sz="3400" b="0" i="0" dirty="0">
                <a:solidFill>
                  <a:srgbClr val="3A3A3A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lvl="2" fontAlgn="base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300" b="0" i="0" dirty="0">
                <a:solidFill>
                  <a:srgbClr val="3A3A3A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start from root &amp; compare item with all values in node.</a:t>
            </a:r>
          </a:p>
          <a:p>
            <a:pPr lvl="2" fontAlgn="base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300" b="0" i="0" dirty="0">
                <a:solidFill>
                  <a:srgbClr val="3A3A3A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If there no match, move down to appropriate sub tree.</a:t>
            </a:r>
          </a:p>
          <a:p>
            <a:pPr lvl="2" fontAlgn="base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300" b="0" i="0" dirty="0">
                <a:solidFill>
                  <a:srgbClr val="3A3A3A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repeat until you find match/reach of empty sub tree.</a:t>
            </a:r>
          </a:p>
          <a:p>
            <a:pPr marL="914400" lvl="2" indent="0" fontAlgn="base">
              <a:lnSpc>
                <a:spcPct val="150000"/>
              </a:lnSpc>
              <a:buNone/>
            </a:pPr>
            <a:endParaRPr lang="en-US" sz="2400" b="0" i="0" dirty="0">
              <a:solidFill>
                <a:srgbClr val="3A3A3A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 fontAlgn="base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Parent node can’t be 4-node, So need to Separate </a:t>
            </a:r>
          </a:p>
          <a:p>
            <a:pPr marL="0" indent="0" algn="l" fontAlgn="base">
              <a:lnSpc>
                <a:spcPct val="150000"/>
              </a:lnSpc>
              <a:buNone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   &amp; accommodate it.</a:t>
            </a:r>
            <a:endParaRPr lang="en-IN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02899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E8CC5-5DB7-4316-949B-226D1DF070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242047"/>
            <a:ext cx="8596668" cy="851647"/>
          </a:xfrm>
        </p:spPr>
        <p:txBody>
          <a:bodyPr/>
          <a:lstStyle/>
          <a:p>
            <a:r>
              <a:rPr lang="en-US" sz="2200" b="1" i="1" dirty="0">
                <a:solidFill>
                  <a:schemeClr val="accent1">
                    <a:lumMod val="75000"/>
                  </a:schemeClr>
                </a:solidFill>
                <a:latin typeface="Bell MT" panose="02020503060305020303" pitchFamily="18" charset="0"/>
              </a:rPr>
              <a:t>Continue..</a:t>
            </a:r>
            <a:endParaRPr lang="en-IN" sz="2200" b="1" i="1" dirty="0">
              <a:solidFill>
                <a:schemeClr val="accent1">
                  <a:lumMod val="75000"/>
                </a:schemeClr>
              </a:solidFill>
              <a:latin typeface="Bell MT" panose="02020503060305020303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474C85-BE0F-4EDB-AC21-247380B128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093694"/>
            <a:ext cx="8596668" cy="5262284"/>
          </a:xfrm>
        </p:spPr>
        <p:txBody>
          <a:bodyPr>
            <a:normAutofit/>
          </a:bodyPr>
          <a:lstStyle/>
          <a:p>
            <a:pPr algn="l" fontAlgn="base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b="0" i="0" dirty="0">
                <a:solidFill>
                  <a:srgbClr val="3A3A3A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If leaf is 2-node / 3-node, Add data to leaf (2-3 Binary tree) algorithm basis.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en-US" sz="2300" b="0" i="0" dirty="0">
                <a:solidFill>
                  <a:srgbClr val="00B05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Smaller value </a:t>
            </a:r>
            <a:r>
              <a:rPr lang="en-US" sz="2300" b="0" i="0" dirty="0">
                <a:solidFill>
                  <a:srgbClr val="3A3A3A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- Must be in </a:t>
            </a:r>
            <a:r>
              <a:rPr lang="en-US" sz="2300" b="1" i="0" dirty="0">
                <a:solidFill>
                  <a:srgbClr val="3A3A3A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left</a:t>
            </a:r>
            <a:r>
              <a:rPr lang="en-US" sz="2300" b="0" i="0" dirty="0">
                <a:solidFill>
                  <a:srgbClr val="3A3A3A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of root.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en-US" sz="2300" b="0" i="0" dirty="0">
                <a:solidFill>
                  <a:srgbClr val="00B05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Larger value </a:t>
            </a:r>
            <a:r>
              <a:rPr lang="en-US" sz="2300" b="0" i="0" dirty="0">
                <a:solidFill>
                  <a:srgbClr val="3A3A3A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- Must be in </a:t>
            </a:r>
            <a:r>
              <a:rPr lang="en-US" sz="2300" b="1" i="0" dirty="0">
                <a:solidFill>
                  <a:srgbClr val="3A3A3A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Right</a:t>
            </a:r>
            <a:r>
              <a:rPr lang="en-US" sz="2300" b="0" i="0" dirty="0">
                <a:solidFill>
                  <a:srgbClr val="3A3A3A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of root</a:t>
            </a:r>
          </a:p>
          <a:p>
            <a:pPr lvl="2">
              <a:buFont typeface="Wingdings" panose="05000000000000000000" pitchFamily="2" charset="2"/>
              <a:buChar char="ü"/>
            </a:pPr>
            <a:endParaRPr lang="en-US" sz="23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 fontAlgn="base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If leaf is 4-node, split and promote then insert.</a:t>
            </a:r>
          </a:p>
          <a:p>
            <a:pPr lvl="2" fontAlgn="base">
              <a:buFont typeface="Wingdings" panose="05000000000000000000" pitchFamily="2" charset="2"/>
              <a:buChar char="ü"/>
            </a:pPr>
            <a:r>
              <a:rPr lang="en-US" sz="30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3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Split – </a:t>
            </a:r>
            <a:r>
              <a:rPr lang="en-US" sz="23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Convert 4 node into 2 node.</a:t>
            </a:r>
          </a:p>
          <a:p>
            <a:pPr lvl="2" fontAlgn="base">
              <a:buFont typeface="Wingdings" panose="05000000000000000000" pitchFamily="2" charset="2"/>
              <a:buChar char="ü"/>
            </a:pPr>
            <a:r>
              <a:rPr lang="en-US" sz="23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Promote – </a:t>
            </a:r>
            <a:r>
              <a:rPr lang="en-US" sz="23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Mid value of 4node to parent and proceed</a:t>
            </a:r>
            <a:r>
              <a:rPr lang="en-US" sz="3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131451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57639-4E71-427B-B8E6-2F058E4BE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069" y="1416818"/>
            <a:ext cx="6260568" cy="5024174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7030A0"/>
                </a:solidFill>
                <a:latin typeface="Bell MT" panose="02020503060305020303" pitchFamily="18" charset="0"/>
              </a:rPr>
              <a:t>CASE : 1</a:t>
            </a:r>
            <a:br>
              <a:rPr lang="en-US" sz="4000" dirty="0"/>
            </a:b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    </a:t>
            </a:r>
            <a:r>
              <a:rPr lang="en-US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Here 4-node is root ,we </a:t>
            </a:r>
            <a:br>
              <a:rPr lang="en-US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3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promote</a:t>
            </a:r>
            <a:r>
              <a:rPr lang="en-US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3200" b="1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mid</a:t>
            </a:r>
            <a:r>
              <a:rPr lang="en-US" sz="3200" b="1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r>
              <a:rPr lang="en-US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 </a:t>
            </a:r>
            <a:r>
              <a:rPr lang="en-US" sz="3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split</a:t>
            </a:r>
            <a:r>
              <a:rPr lang="en-US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as two node during insertion.</a:t>
            </a:r>
            <a:br>
              <a:rPr lang="en-US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en-US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3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3200" b="1" u="sng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get</a:t>
            </a:r>
            <a:r>
              <a:rPr lang="en-US" sz="3200" b="1" i="1" u="sng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en-US" sz="3200" b="1" i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en-US" sz="3200" i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3200" i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</a:t>
            </a:r>
            <a:r>
              <a:rPr lang="en-US" sz="3200" i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1-data/key item &amp; 2 children</a:t>
            </a:r>
            <a:endParaRPr lang="en-IN" sz="3200" i="1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ED95EE-08ED-4EA7-ADFB-8981A2DF7F9E}"/>
              </a:ext>
            </a:extLst>
          </p:cNvPr>
          <p:cNvSpPr txBox="1"/>
          <p:nvPr/>
        </p:nvSpPr>
        <p:spPr>
          <a:xfrm>
            <a:off x="643095" y="363857"/>
            <a:ext cx="98976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4800" dirty="0">
                <a:solidFill>
                  <a:srgbClr val="99000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Special Cases for </a:t>
            </a:r>
            <a:r>
              <a:rPr lang="en-US" sz="4800" b="1" dirty="0">
                <a:solidFill>
                  <a:srgbClr val="990000"/>
                </a:solidFill>
                <a:latin typeface="Bell MT" panose="02020503060305020303" pitchFamily="18" charset="0"/>
                <a:ea typeface="+mj-ea"/>
                <a:cs typeface="+mj-cs"/>
              </a:rPr>
              <a:t>Insertion Process</a:t>
            </a:r>
            <a:endParaRPr lang="en-IN" sz="4800" b="1" dirty="0">
              <a:solidFill>
                <a:srgbClr val="990000"/>
              </a:solidFill>
              <a:latin typeface="Bell MT" panose="02020503060305020303" pitchFamily="18" charset="0"/>
              <a:ea typeface="+mj-ea"/>
              <a:cs typeface="+mj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158F0C0-A2C1-49F5-96D3-461BC84AB77A}"/>
              </a:ext>
            </a:extLst>
          </p:cNvPr>
          <p:cNvSpPr/>
          <p:nvPr/>
        </p:nvSpPr>
        <p:spPr>
          <a:xfrm>
            <a:off x="6700180" y="2595282"/>
            <a:ext cx="1407459" cy="54684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/>
              <a:t>5  </a:t>
            </a:r>
            <a:r>
              <a:rPr lang="en-US" sz="2200" b="1" dirty="0">
                <a:solidFill>
                  <a:srgbClr val="FF0000"/>
                </a:solidFill>
              </a:rPr>
              <a:t>25</a:t>
            </a:r>
            <a:r>
              <a:rPr lang="en-US" sz="2200" dirty="0"/>
              <a:t>  50</a:t>
            </a:r>
            <a:endParaRPr lang="en-IN" sz="22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9E318F2-87D9-4888-95C8-C280B69A9FA8}"/>
              </a:ext>
            </a:extLst>
          </p:cNvPr>
          <p:cNvSpPr/>
          <p:nvPr/>
        </p:nvSpPr>
        <p:spPr>
          <a:xfrm>
            <a:off x="9432643" y="3809999"/>
            <a:ext cx="882187" cy="54684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>
                <a:solidFill>
                  <a:srgbClr val="FF0000"/>
                </a:solidFill>
              </a:rPr>
              <a:t>25</a:t>
            </a:r>
            <a:endParaRPr lang="en-IN" sz="2200" b="1" dirty="0">
              <a:solidFill>
                <a:srgbClr val="FF0000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EC745CF-5B87-4227-8D61-F5EA32023023}"/>
              </a:ext>
            </a:extLst>
          </p:cNvPr>
          <p:cNvSpPr/>
          <p:nvPr/>
        </p:nvSpPr>
        <p:spPr>
          <a:xfrm>
            <a:off x="8411896" y="4931206"/>
            <a:ext cx="703730" cy="54684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/>
              <a:t>5</a:t>
            </a:r>
            <a:endParaRPr lang="en-IN" sz="22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03702F-A476-4D95-991A-DB73354B03BB}"/>
              </a:ext>
            </a:extLst>
          </p:cNvPr>
          <p:cNvSpPr/>
          <p:nvPr/>
        </p:nvSpPr>
        <p:spPr>
          <a:xfrm>
            <a:off x="10567810" y="4931206"/>
            <a:ext cx="638366" cy="54684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/>
              <a:t>50</a:t>
            </a:r>
            <a:endParaRPr lang="en-IN" sz="2200" dirty="0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5DF13971-41FF-4C71-A444-0F20C9BF7AC5}"/>
              </a:ext>
            </a:extLst>
          </p:cNvPr>
          <p:cNvSpPr/>
          <p:nvPr/>
        </p:nvSpPr>
        <p:spPr>
          <a:xfrm rot="2229727">
            <a:off x="8054998" y="3752282"/>
            <a:ext cx="930338" cy="376517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AB22823-DFAC-495B-83F2-A2393819D328}"/>
              </a:ext>
            </a:extLst>
          </p:cNvPr>
          <p:cNvCxnSpPr/>
          <p:nvPr/>
        </p:nvCxnSpPr>
        <p:spPr>
          <a:xfrm flipH="1">
            <a:off x="9007353" y="4371566"/>
            <a:ext cx="451781" cy="51995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6114AFC-2910-4ABC-AD3E-EBEC189FEB54}"/>
              </a:ext>
            </a:extLst>
          </p:cNvPr>
          <p:cNvCxnSpPr>
            <a:cxnSpLocks/>
          </p:cNvCxnSpPr>
          <p:nvPr/>
        </p:nvCxnSpPr>
        <p:spPr>
          <a:xfrm>
            <a:off x="10317587" y="4344671"/>
            <a:ext cx="446267" cy="53146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150BD01-F167-4F1B-AB8A-1FDFBDC834C8}"/>
              </a:ext>
            </a:extLst>
          </p:cNvPr>
          <p:cNvCxnSpPr/>
          <p:nvPr/>
        </p:nvCxnSpPr>
        <p:spPr>
          <a:xfrm>
            <a:off x="7100047" y="2595281"/>
            <a:ext cx="0" cy="527643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3C516A6-DB67-4B1F-9067-645A846C2EC2}"/>
              </a:ext>
            </a:extLst>
          </p:cNvPr>
          <p:cNvCxnSpPr/>
          <p:nvPr/>
        </p:nvCxnSpPr>
        <p:spPr>
          <a:xfrm>
            <a:off x="7593105" y="2595282"/>
            <a:ext cx="0" cy="527643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34F8BF7A-C61E-44AD-BB24-AFFB2ECEBA43}"/>
              </a:ext>
            </a:extLst>
          </p:cNvPr>
          <p:cNvSpPr>
            <a:spLocks noGrp="1"/>
          </p:cNvSpPr>
          <p:nvPr>
            <p:ph idx="1"/>
          </p:nvPr>
        </p:nvSpPr>
        <p:spPr>
          <a:xfrm flipH="1">
            <a:off x="-515382" y="5818094"/>
            <a:ext cx="220134" cy="187409"/>
          </a:xfrm>
        </p:spPr>
        <p:txBody>
          <a:bodyPr>
            <a:normAutofit fontScale="40000" lnSpcReduction="20000"/>
          </a:bodyPr>
          <a:lstStyle/>
          <a:p>
            <a:pPr marL="0" indent="0">
              <a:buNone/>
            </a:pPr>
            <a:endParaRPr lang="en-IN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B4B0A15-6E80-48B7-914A-F5C689914809}"/>
              </a:ext>
            </a:extLst>
          </p:cNvPr>
          <p:cNvCxnSpPr>
            <a:cxnSpLocks/>
          </p:cNvCxnSpPr>
          <p:nvPr/>
        </p:nvCxnSpPr>
        <p:spPr>
          <a:xfrm>
            <a:off x="6469733" y="3809999"/>
            <a:ext cx="1437137" cy="0"/>
          </a:xfrm>
          <a:prstGeom prst="line">
            <a:avLst/>
          </a:prstGeom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27CBDB27-9B9C-4F06-B26D-A5728DA00862}"/>
              </a:ext>
            </a:extLst>
          </p:cNvPr>
          <p:cNvSpPr txBox="1"/>
          <p:nvPr/>
        </p:nvSpPr>
        <p:spPr>
          <a:xfrm>
            <a:off x="6463643" y="3421462"/>
            <a:ext cx="1637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3key (root)</a:t>
            </a:r>
            <a:endParaRPr lang="en-IN" dirty="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983DE19-31A0-4D8E-A73D-B4601BB21A97}"/>
              </a:ext>
            </a:extLst>
          </p:cNvPr>
          <p:cNvCxnSpPr>
            <a:cxnSpLocks/>
          </p:cNvCxnSpPr>
          <p:nvPr/>
        </p:nvCxnSpPr>
        <p:spPr>
          <a:xfrm flipV="1">
            <a:off x="7319523" y="2205897"/>
            <a:ext cx="0" cy="389384"/>
          </a:xfrm>
          <a:prstGeom prst="straightConnector1">
            <a:avLst/>
          </a:prstGeom>
          <a:ln>
            <a:headEnd type="none" w="med" len="med"/>
            <a:tailEnd type="arrow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  <a:outerShdw blurRad="38100" dist="25400" dir="5400000" rotWithShape="0">
              <a:srgbClr val="000000">
                <a:alpha val="35000"/>
              </a:srgb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37848ED8-81D1-40B6-BE42-9CD5B4761C30}"/>
              </a:ext>
            </a:extLst>
          </p:cNvPr>
          <p:cNvSpPr txBox="1"/>
          <p:nvPr/>
        </p:nvSpPr>
        <p:spPr>
          <a:xfrm>
            <a:off x="7535550" y="1974676"/>
            <a:ext cx="1131997" cy="369332"/>
          </a:xfrm>
          <a:prstGeom prst="rect">
            <a:avLst/>
          </a:prstGeom>
          <a:noFill/>
          <a:ln>
            <a:solidFill>
              <a:srgbClr val="00B0F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b="1" dirty="0"/>
              <a:t>promote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40512409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B0092-D55B-4B45-BFB3-C42274FEE5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901" y="1225900"/>
            <a:ext cx="6266075" cy="5345722"/>
          </a:xfrm>
        </p:spPr>
        <p:txBody>
          <a:bodyPr>
            <a:normAutofit fontScale="90000"/>
          </a:bodyPr>
          <a:lstStyle/>
          <a:p>
            <a:r>
              <a:rPr lang="en-US" sz="4400" b="1" dirty="0">
                <a:solidFill>
                  <a:srgbClr val="7030A0"/>
                </a:solidFill>
                <a:latin typeface="Bell MT" panose="02020503060305020303" pitchFamily="18" charset="0"/>
              </a:rPr>
              <a:t>CASE : </a:t>
            </a:r>
            <a:r>
              <a:rPr lang="en-US" sz="4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br>
              <a:rPr lang="en-US" sz="4400" b="1" dirty="0">
                <a:solidFill>
                  <a:srgbClr val="7030A0"/>
                </a:solidFill>
                <a:latin typeface="Bell MT" panose="02020503060305020303" pitchFamily="18" charset="0"/>
              </a:rPr>
            </a:br>
            <a:r>
              <a:rPr lang="en-US" b="1" dirty="0">
                <a:solidFill>
                  <a:srgbClr val="7030A0"/>
                </a:solidFill>
                <a:latin typeface="Bell MT" panose="02020503060305020303" pitchFamily="18" charset="0"/>
              </a:rPr>
              <a:t> </a:t>
            </a:r>
            <a:r>
              <a:rPr lang="en-US" dirty="0"/>
              <a:t>  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Here 4-node at (left sub-tree) with parent (</a:t>
            </a:r>
            <a:r>
              <a:rPr lang="en-US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2-node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),</a:t>
            </a:r>
            <a:b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</a:t>
            </a:r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promote </a:t>
            </a:r>
            <a:r>
              <a:rPr lang="en-US" b="1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b="1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mid</a:t>
            </a:r>
            <a:r>
              <a:rPr lang="en-US" b="1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en-US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parent and </a:t>
            </a:r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split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as two node.</a:t>
            </a:r>
            <a:b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3400" dirty="0">
                <a:solidFill>
                  <a:schemeClr val="tx1"/>
                </a:solidFill>
              </a:rPr>
            </a:br>
            <a:br>
              <a:rPr lang="en-US" sz="3400" dirty="0">
                <a:solidFill>
                  <a:schemeClr val="tx1"/>
                </a:solidFill>
              </a:rPr>
            </a:br>
            <a:br>
              <a:rPr lang="en-US" sz="3400" dirty="0">
                <a:solidFill>
                  <a:schemeClr val="tx1"/>
                </a:solidFill>
              </a:rPr>
            </a:br>
            <a:r>
              <a:rPr lang="en-US" sz="3400" b="1" u="sng" dirty="0">
                <a:solidFill>
                  <a:srgbClr val="00B050"/>
                </a:solidFill>
              </a:rPr>
              <a:t>We get:</a:t>
            </a:r>
            <a:br>
              <a:rPr lang="en-US" sz="3400" u="sng" dirty="0">
                <a:solidFill>
                  <a:srgbClr val="00B050"/>
                </a:solidFill>
              </a:rPr>
            </a:br>
            <a:r>
              <a:rPr lang="en-US" sz="3400" dirty="0">
                <a:solidFill>
                  <a:srgbClr val="00B050"/>
                </a:solidFill>
              </a:rPr>
              <a:t>    </a:t>
            </a:r>
            <a:r>
              <a:rPr lang="en-US" sz="3400" i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i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2-data/key item  &amp;  3 children</a:t>
            </a:r>
            <a:endParaRPr lang="en-IN" i="1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F90A02-8D12-4332-8C86-67A179091149}"/>
              </a:ext>
            </a:extLst>
          </p:cNvPr>
          <p:cNvSpPr txBox="1"/>
          <p:nvPr/>
        </p:nvSpPr>
        <p:spPr>
          <a:xfrm>
            <a:off x="586901" y="286378"/>
            <a:ext cx="12157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i="1" dirty="0">
                <a:solidFill>
                  <a:schemeClr val="accent1">
                    <a:lumMod val="75000"/>
                  </a:schemeClr>
                </a:solidFill>
                <a:latin typeface="Bell MT" panose="02020503060305020303" pitchFamily="18" charset="0"/>
              </a:rPr>
              <a:t>Continue..</a:t>
            </a:r>
            <a:endParaRPr lang="en-IN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43A9A4F-7564-4627-94C5-89E5ACCF09F5}"/>
              </a:ext>
            </a:extLst>
          </p:cNvPr>
          <p:cNvSpPr/>
          <p:nvPr/>
        </p:nvSpPr>
        <p:spPr>
          <a:xfrm>
            <a:off x="6575654" y="2220252"/>
            <a:ext cx="1559463" cy="54684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/>
              <a:t>20  </a:t>
            </a:r>
            <a:r>
              <a:rPr lang="en-US" sz="2200" b="1" dirty="0">
                <a:solidFill>
                  <a:srgbClr val="FF0000"/>
                </a:solidFill>
              </a:rPr>
              <a:t>52</a:t>
            </a:r>
            <a:r>
              <a:rPr lang="en-US" sz="2200" dirty="0"/>
              <a:t>  75</a:t>
            </a:r>
            <a:endParaRPr lang="en-IN" sz="22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3C54685-BF1D-42F8-BA49-AEAED91EB62D}"/>
              </a:ext>
            </a:extLst>
          </p:cNvPr>
          <p:cNvSpPr/>
          <p:nvPr/>
        </p:nvSpPr>
        <p:spPr>
          <a:xfrm>
            <a:off x="9995648" y="3167248"/>
            <a:ext cx="1290268" cy="54684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>
                <a:solidFill>
                  <a:srgbClr val="FF0000"/>
                </a:solidFill>
              </a:rPr>
              <a:t>52</a:t>
            </a:r>
            <a:r>
              <a:rPr lang="en-US" b="1" dirty="0"/>
              <a:t>   </a:t>
            </a:r>
            <a:r>
              <a:rPr lang="en-US" sz="2200" b="1" dirty="0"/>
              <a:t>100</a:t>
            </a:r>
            <a:endParaRPr lang="en-IN" sz="2200" b="1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A3D46EB-89FB-4823-BFFD-AE810E5863EC}"/>
              </a:ext>
            </a:extLst>
          </p:cNvPr>
          <p:cNvSpPr/>
          <p:nvPr/>
        </p:nvSpPr>
        <p:spPr>
          <a:xfrm>
            <a:off x="9153295" y="4405877"/>
            <a:ext cx="703730" cy="54684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/>
              <a:t>20</a:t>
            </a:r>
            <a:endParaRPr lang="en-IN" sz="22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FD41F20-C00E-4515-86CA-DE6B634D6000}"/>
              </a:ext>
            </a:extLst>
          </p:cNvPr>
          <p:cNvSpPr/>
          <p:nvPr/>
        </p:nvSpPr>
        <p:spPr>
          <a:xfrm>
            <a:off x="10225597" y="4405877"/>
            <a:ext cx="638366" cy="54684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/>
              <a:t>75 </a:t>
            </a:r>
            <a:endParaRPr lang="en-IN" sz="2200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D768009-DBCD-4A3C-9988-812F6CEA0A5A}"/>
              </a:ext>
            </a:extLst>
          </p:cNvPr>
          <p:cNvCxnSpPr>
            <a:cxnSpLocks/>
          </p:cNvCxnSpPr>
          <p:nvPr/>
        </p:nvCxnSpPr>
        <p:spPr>
          <a:xfrm flipH="1">
            <a:off x="9786531" y="3695136"/>
            <a:ext cx="291864" cy="61885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41FF306-72BC-4C5C-AF0D-6346163B5C4A}"/>
              </a:ext>
            </a:extLst>
          </p:cNvPr>
          <p:cNvCxnSpPr>
            <a:cxnSpLocks/>
          </p:cNvCxnSpPr>
          <p:nvPr/>
        </p:nvCxnSpPr>
        <p:spPr>
          <a:xfrm>
            <a:off x="10625462" y="3695136"/>
            <a:ext cx="0" cy="65289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B5BF685C-EC77-44B4-AE23-1D01763ACD2A}"/>
              </a:ext>
            </a:extLst>
          </p:cNvPr>
          <p:cNvSpPr/>
          <p:nvPr/>
        </p:nvSpPr>
        <p:spPr>
          <a:xfrm rot="2228152">
            <a:off x="8865477" y="3219372"/>
            <a:ext cx="817719" cy="376517"/>
          </a:xfrm>
          <a:prstGeom prst="rightArrow">
            <a:avLst/>
          </a:prstGeom>
          <a:solidFill>
            <a:srgbClr val="00B0F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850E610-ACA1-4C73-B718-DCA9B7806788}"/>
              </a:ext>
            </a:extLst>
          </p:cNvPr>
          <p:cNvSpPr/>
          <p:nvPr/>
        </p:nvSpPr>
        <p:spPr>
          <a:xfrm>
            <a:off x="7728178" y="999547"/>
            <a:ext cx="813044" cy="57019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/>
              <a:t>100</a:t>
            </a:r>
            <a:endParaRPr lang="en-IN" sz="2200" b="1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9356F93-DF6E-4AE0-A520-04C78ECE2DE9}"/>
              </a:ext>
            </a:extLst>
          </p:cNvPr>
          <p:cNvCxnSpPr>
            <a:cxnSpLocks/>
          </p:cNvCxnSpPr>
          <p:nvPr/>
        </p:nvCxnSpPr>
        <p:spPr>
          <a:xfrm>
            <a:off x="10625462" y="3198360"/>
            <a:ext cx="0" cy="54684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40EB7C6-2409-4228-B359-ABCCDE5FB5DC}"/>
              </a:ext>
            </a:extLst>
          </p:cNvPr>
          <p:cNvCxnSpPr>
            <a:cxnSpLocks/>
          </p:cNvCxnSpPr>
          <p:nvPr/>
        </p:nvCxnSpPr>
        <p:spPr>
          <a:xfrm>
            <a:off x="11172530" y="3731941"/>
            <a:ext cx="293618" cy="54524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A80329AE-9913-4177-81E6-3FFFB5022617}"/>
              </a:ext>
            </a:extLst>
          </p:cNvPr>
          <p:cNvSpPr/>
          <p:nvPr/>
        </p:nvSpPr>
        <p:spPr>
          <a:xfrm>
            <a:off x="11285916" y="4405877"/>
            <a:ext cx="638366" cy="54684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/>
              <a:t>121</a:t>
            </a:r>
            <a:endParaRPr lang="en-IN" sz="2200" dirty="0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570B5DA-7261-40F9-AE55-3260CD0852F2}"/>
              </a:ext>
            </a:extLst>
          </p:cNvPr>
          <p:cNvCxnSpPr>
            <a:cxnSpLocks/>
          </p:cNvCxnSpPr>
          <p:nvPr/>
        </p:nvCxnSpPr>
        <p:spPr>
          <a:xfrm>
            <a:off x="8541221" y="1637267"/>
            <a:ext cx="197998" cy="47279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1742C4D0-D375-45AB-AC41-02945282CBBD}"/>
              </a:ext>
            </a:extLst>
          </p:cNvPr>
          <p:cNvCxnSpPr>
            <a:cxnSpLocks/>
          </p:cNvCxnSpPr>
          <p:nvPr/>
        </p:nvCxnSpPr>
        <p:spPr>
          <a:xfrm flipH="1">
            <a:off x="7548569" y="1648255"/>
            <a:ext cx="258303" cy="45082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7AE81EE7-AA87-4459-9519-C392BA56CB33}"/>
              </a:ext>
            </a:extLst>
          </p:cNvPr>
          <p:cNvSpPr/>
          <p:nvPr/>
        </p:nvSpPr>
        <p:spPr>
          <a:xfrm>
            <a:off x="8674075" y="2179635"/>
            <a:ext cx="638366" cy="54684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/>
              <a:t>121</a:t>
            </a:r>
            <a:endParaRPr lang="en-IN" sz="2200" dirty="0"/>
          </a:p>
        </p:txBody>
      </p:sp>
      <p:sp>
        <p:nvSpPr>
          <p:cNvPr id="40" name="Content Placeholder 39">
            <a:extLst>
              <a:ext uri="{FF2B5EF4-FFF2-40B4-BE49-F238E27FC236}">
                <a16:creationId xmlns:a16="http://schemas.microsoft.com/office/drawing/2014/main" id="{A62EE720-CC68-49A8-BDB1-F5043D2F3FD9}"/>
              </a:ext>
            </a:extLst>
          </p:cNvPr>
          <p:cNvSpPr>
            <a:spLocks noGrp="1"/>
          </p:cNvSpPr>
          <p:nvPr>
            <p:ph idx="1"/>
          </p:nvPr>
        </p:nvSpPr>
        <p:spPr>
          <a:xfrm flipH="1" flipV="1">
            <a:off x="-530845" y="6571622"/>
            <a:ext cx="242544" cy="135320"/>
          </a:xfrm>
        </p:spPr>
        <p:txBody>
          <a:bodyPr>
            <a:normAutofit fontScale="25000" lnSpcReduction="20000"/>
          </a:bodyPr>
          <a:lstStyle/>
          <a:p>
            <a:endParaRPr lang="en-IN" dirty="0"/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F5ADA66E-BD8E-4F4B-8BF7-9B767F37EB77}"/>
              </a:ext>
            </a:extLst>
          </p:cNvPr>
          <p:cNvCxnSpPr/>
          <p:nvPr/>
        </p:nvCxnSpPr>
        <p:spPr>
          <a:xfrm>
            <a:off x="7073154" y="2220252"/>
            <a:ext cx="0" cy="546847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76E6EDB6-D1D7-44C4-8F8F-56176C0955CC}"/>
              </a:ext>
            </a:extLst>
          </p:cNvPr>
          <p:cNvCxnSpPr>
            <a:cxnSpLocks/>
          </p:cNvCxnSpPr>
          <p:nvPr/>
        </p:nvCxnSpPr>
        <p:spPr>
          <a:xfrm>
            <a:off x="7594157" y="2243097"/>
            <a:ext cx="0" cy="546847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E8BFB946-795B-4F49-93CB-899D2B939DF4}"/>
              </a:ext>
            </a:extLst>
          </p:cNvPr>
          <p:cNvCxnSpPr/>
          <p:nvPr/>
        </p:nvCxnSpPr>
        <p:spPr>
          <a:xfrm>
            <a:off x="9247463" y="5190564"/>
            <a:ext cx="1661863" cy="0"/>
          </a:xfrm>
          <a:prstGeom prst="line">
            <a:avLst/>
          </a:prstGeom>
          <a:effectLst>
            <a:glow rad="139700">
              <a:schemeClr val="accent4">
                <a:satMod val="175000"/>
                <a:alpha val="40000"/>
              </a:schemeClr>
            </a:glow>
            <a:outerShdw blurRad="38100" dist="25400" dir="5400000" rotWithShape="0">
              <a:srgbClr val="000000">
                <a:alpha val="35000"/>
              </a:srgb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EDAA0452-6DEB-4663-9773-7CE50B04A82D}"/>
              </a:ext>
            </a:extLst>
          </p:cNvPr>
          <p:cNvSpPr txBox="1"/>
          <p:nvPr/>
        </p:nvSpPr>
        <p:spPr>
          <a:xfrm>
            <a:off x="9505160" y="5221676"/>
            <a:ext cx="1146468" cy="369332"/>
          </a:xfrm>
          <a:prstGeom prst="rect">
            <a:avLst/>
          </a:prstGeom>
          <a:noFill/>
          <a:ln>
            <a:solidFill>
              <a:srgbClr val="7030A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b="1" dirty="0"/>
              <a:t>Splitting </a:t>
            </a:r>
            <a:endParaRPr lang="en-IN" b="1" dirty="0"/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F595528D-3BCC-4DE9-AF81-A3960047FDBF}"/>
              </a:ext>
            </a:extLst>
          </p:cNvPr>
          <p:cNvCxnSpPr>
            <a:cxnSpLocks/>
          </p:cNvCxnSpPr>
          <p:nvPr/>
        </p:nvCxnSpPr>
        <p:spPr>
          <a:xfrm flipV="1">
            <a:off x="7292630" y="1839144"/>
            <a:ext cx="0" cy="389384"/>
          </a:xfrm>
          <a:prstGeom prst="straightConnector1">
            <a:avLst/>
          </a:prstGeom>
          <a:ln>
            <a:headEnd type="none" w="med" len="med"/>
            <a:tailEnd type="arrow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  <a:outerShdw blurRad="38100" dist="25400" dir="5400000" rotWithShape="0">
              <a:srgbClr val="000000">
                <a:alpha val="35000"/>
              </a:srgb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99CB7995-A586-4DDF-AFC6-BFBAF799C79B}"/>
              </a:ext>
            </a:extLst>
          </p:cNvPr>
          <p:cNvSpPr txBox="1"/>
          <p:nvPr/>
        </p:nvSpPr>
        <p:spPr>
          <a:xfrm>
            <a:off x="6255226" y="1373017"/>
            <a:ext cx="1131997" cy="369332"/>
          </a:xfrm>
          <a:prstGeom prst="rect">
            <a:avLst/>
          </a:prstGeom>
          <a:noFill/>
          <a:ln>
            <a:solidFill>
              <a:srgbClr val="00B0F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b="1" dirty="0"/>
              <a:t>promote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31276065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9BD31-8989-4301-AF8F-1CF439D64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7046" y="1115367"/>
            <a:ext cx="6245978" cy="5416063"/>
          </a:xfrm>
        </p:spPr>
        <p:txBody>
          <a:bodyPr>
            <a:normAutofit fontScale="90000"/>
          </a:bodyPr>
          <a:lstStyle/>
          <a:p>
            <a:r>
              <a:rPr lang="en-US" sz="4400" b="1" dirty="0">
                <a:solidFill>
                  <a:srgbClr val="7030A0"/>
                </a:solidFill>
                <a:latin typeface="Bell MT" panose="02020503060305020303" pitchFamily="18" charset="0"/>
              </a:rPr>
              <a:t>CASE : </a:t>
            </a:r>
            <a:r>
              <a:rPr lang="en-US" sz="4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br>
              <a:rPr lang="en-US" sz="4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8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Here 4-node at (Right sub-tree) with parent (</a:t>
            </a:r>
            <a:r>
              <a:rPr lang="en-US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2-node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),</a:t>
            </a:r>
            <a:b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</a:t>
            </a:r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promote </a:t>
            </a:r>
            <a:r>
              <a:rPr lang="en-US" b="1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(mid)</a:t>
            </a:r>
            <a:r>
              <a:rPr lang="en-US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parent and </a:t>
            </a:r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split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as two node.</a:t>
            </a:r>
            <a:b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3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3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3400" b="1" u="sng" dirty="0">
                <a:solidFill>
                  <a:srgbClr val="00B050"/>
                </a:solidFill>
              </a:rPr>
              <a:t>We get</a:t>
            </a:r>
            <a:r>
              <a:rPr lang="en-US" sz="3400" b="1" i="1" u="sng" dirty="0">
                <a:solidFill>
                  <a:srgbClr val="00B050"/>
                </a:solidFill>
              </a:rPr>
              <a:t>:</a:t>
            </a:r>
            <a:br>
              <a:rPr lang="en-US" sz="3400" i="1" u="sng" dirty="0">
                <a:solidFill>
                  <a:srgbClr val="00B050"/>
                </a:solidFill>
              </a:rPr>
            </a:br>
            <a:r>
              <a:rPr lang="en-US" sz="3400" i="1" dirty="0">
                <a:solidFill>
                  <a:srgbClr val="00B050"/>
                </a:solidFill>
              </a:rPr>
              <a:t>       </a:t>
            </a:r>
            <a:r>
              <a:rPr lang="en-US" i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2-data/key item  &amp;  3 children</a:t>
            </a:r>
            <a:endParaRPr lang="en-IN" sz="3400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DAA45AC-870C-4026-BD9E-3388F30AB918}"/>
              </a:ext>
            </a:extLst>
          </p:cNvPr>
          <p:cNvSpPr txBox="1"/>
          <p:nvPr/>
        </p:nvSpPr>
        <p:spPr>
          <a:xfrm>
            <a:off x="366033" y="267658"/>
            <a:ext cx="12157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i="1" dirty="0">
                <a:solidFill>
                  <a:schemeClr val="accent1">
                    <a:lumMod val="75000"/>
                  </a:schemeClr>
                </a:solidFill>
                <a:latin typeface="Bell MT" panose="02020503060305020303" pitchFamily="18" charset="0"/>
              </a:rPr>
              <a:t>Continue..</a:t>
            </a:r>
            <a:endParaRPr lang="en-IN" dirty="0"/>
          </a:p>
          <a:p>
            <a:endParaRPr lang="en-IN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0F53946-23B9-4608-8C6A-30153BBBAE69}"/>
              </a:ext>
            </a:extLst>
          </p:cNvPr>
          <p:cNvSpPr/>
          <p:nvPr/>
        </p:nvSpPr>
        <p:spPr>
          <a:xfrm>
            <a:off x="8086163" y="2344969"/>
            <a:ext cx="1909482" cy="54684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/>
              <a:t>120  </a:t>
            </a:r>
            <a:r>
              <a:rPr lang="en-US" sz="2200" b="1" dirty="0">
                <a:solidFill>
                  <a:srgbClr val="FF0000"/>
                </a:solidFill>
              </a:rPr>
              <a:t>152</a:t>
            </a:r>
            <a:r>
              <a:rPr lang="en-US" sz="2200" dirty="0"/>
              <a:t>  175</a:t>
            </a:r>
            <a:endParaRPr lang="en-IN" sz="22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762C8E8-EE47-4690-A9E8-E6E2BE3F2A7E}"/>
              </a:ext>
            </a:extLst>
          </p:cNvPr>
          <p:cNvSpPr/>
          <p:nvPr/>
        </p:nvSpPr>
        <p:spPr>
          <a:xfrm>
            <a:off x="7582072" y="1244616"/>
            <a:ext cx="813044" cy="57019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/>
              <a:t>100</a:t>
            </a:r>
            <a:endParaRPr lang="en-IN" sz="2200" b="1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0C931EC-86F4-4241-8730-8D9A3A190713}"/>
              </a:ext>
            </a:extLst>
          </p:cNvPr>
          <p:cNvSpPr/>
          <p:nvPr/>
        </p:nvSpPr>
        <p:spPr>
          <a:xfrm>
            <a:off x="6863024" y="2344969"/>
            <a:ext cx="638366" cy="54684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/>
              <a:t>21</a:t>
            </a:r>
            <a:endParaRPr lang="en-IN" sz="2200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BAB0765-5290-4271-A8F3-FF5DFA37D407}"/>
              </a:ext>
            </a:extLst>
          </p:cNvPr>
          <p:cNvCxnSpPr/>
          <p:nvPr/>
        </p:nvCxnSpPr>
        <p:spPr>
          <a:xfrm>
            <a:off x="8767484" y="2344969"/>
            <a:ext cx="0" cy="546847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6922AC9-603E-4879-8A20-E6414E376A9C}"/>
              </a:ext>
            </a:extLst>
          </p:cNvPr>
          <p:cNvCxnSpPr/>
          <p:nvPr/>
        </p:nvCxnSpPr>
        <p:spPr>
          <a:xfrm>
            <a:off x="9395013" y="2344969"/>
            <a:ext cx="0" cy="546847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2FA24745-ED3E-4B30-B1D5-8E2BE0BF5F7F}"/>
              </a:ext>
            </a:extLst>
          </p:cNvPr>
          <p:cNvSpPr/>
          <p:nvPr/>
        </p:nvSpPr>
        <p:spPr>
          <a:xfrm rot="2494297">
            <a:off x="8413991" y="3336873"/>
            <a:ext cx="817719" cy="543400"/>
          </a:xfrm>
          <a:prstGeom prst="rightArrow">
            <a:avLst/>
          </a:prstGeom>
          <a:solidFill>
            <a:srgbClr val="00B0F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67EF3D3-EAE5-4953-8C0D-1B978657D73F}"/>
              </a:ext>
            </a:extLst>
          </p:cNvPr>
          <p:cNvSpPr/>
          <p:nvPr/>
        </p:nvSpPr>
        <p:spPr>
          <a:xfrm>
            <a:off x="9439785" y="4083139"/>
            <a:ext cx="1342892" cy="54684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/>
              <a:t>100  </a:t>
            </a:r>
            <a:r>
              <a:rPr lang="en-US" sz="2200" b="1" dirty="0">
                <a:solidFill>
                  <a:srgbClr val="FF0000"/>
                </a:solidFill>
              </a:rPr>
              <a:t>152</a:t>
            </a:r>
            <a:endParaRPr lang="en-IN" sz="2200" b="1" dirty="0">
              <a:solidFill>
                <a:srgbClr val="FF0000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334E6DB-12B4-4606-9F40-99F3ECD7630C}"/>
              </a:ext>
            </a:extLst>
          </p:cNvPr>
          <p:cNvSpPr/>
          <p:nvPr/>
        </p:nvSpPr>
        <p:spPr>
          <a:xfrm>
            <a:off x="9741609" y="5274460"/>
            <a:ext cx="703730" cy="54684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/>
              <a:t>120</a:t>
            </a:r>
            <a:endParaRPr lang="en-IN" sz="22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F465AA0-8484-46A8-8E9D-B95418002817}"/>
              </a:ext>
            </a:extLst>
          </p:cNvPr>
          <p:cNvSpPr/>
          <p:nvPr/>
        </p:nvSpPr>
        <p:spPr>
          <a:xfrm>
            <a:off x="10873835" y="5234367"/>
            <a:ext cx="638366" cy="54684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/>
              <a:t>175 </a:t>
            </a:r>
            <a:endParaRPr lang="en-IN" sz="2200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95C94C6-762E-4958-838E-5D4410491C10}"/>
              </a:ext>
            </a:extLst>
          </p:cNvPr>
          <p:cNvCxnSpPr>
            <a:cxnSpLocks/>
          </p:cNvCxnSpPr>
          <p:nvPr/>
        </p:nvCxnSpPr>
        <p:spPr>
          <a:xfrm flipV="1">
            <a:off x="10111404" y="4083139"/>
            <a:ext cx="0" cy="54684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41DD444D-CDA1-4636-8C20-6631BDDC50E9}"/>
              </a:ext>
            </a:extLst>
          </p:cNvPr>
          <p:cNvSpPr/>
          <p:nvPr/>
        </p:nvSpPr>
        <p:spPr>
          <a:xfrm>
            <a:off x="8611994" y="5234367"/>
            <a:ext cx="638366" cy="54684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/>
              <a:t>21</a:t>
            </a:r>
            <a:endParaRPr lang="en-IN" sz="2200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5C7EA40-2982-48EA-A62D-62A248F687E2}"/>
              </a:ext>
            </a:extLst>
          </p:cNvPr>
          <p:cNvCxnSpPr>
            <a:cxnSpLocks/>
          </p:cNvCxnSpPr>
          <p:nvPr/>
        </p:nvCxnSpPr>
        <p:spPr>
          <a:xfrm flipH="1">
            <a:off x="7290133" y="1820260"/>
            <a:ext cx="440310" cy="43066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35D0C04-B642-46C3-B5F4-549AD3B9D509}"/>
              </a:ext>
            </a:extLst>
          </p:cNvPr>
          <p:cNvCxnSpPr>
            <a:cxnSpLocks/>
          </p:cNvCxnSpPr>
          <p:nvPr/>
        </p:nvCxnSpPr>
        <p:spPr>
          <a:xfrm flipH="1">
            <a:off x="9124976" y="4629986"/>
            <a:ext cx="441362" cy="47566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7C7AAD9-79BA-4FBF-8162-9AFD033AA985}"/>
              </a:ext>
            </a:extLst>
          </p:cNvPr>
          <p:cNvCxnSpPr>
            <a:cxnSpLocks/>
          </p:cNvCxnSpPr>
          <p:nvPr/>
        </p:nvCxnSpPr>
        <p:spPr>
          <a:xfrm>
            <a:off x="10120369" y="4629986"/>
            <a:ext cx="0" cy="52417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749277C-7C9D-42ED-96F7-D28E46814A2B}"/>
              </a:ext>
            </a:extLst>
          </p:cNvPr>
          <p:cNvCxnSpPr>
            <a:cxnSpLocks/>
          </p:cNvCxnSpPr>
          <p:nvPr/>
        </p:nvCxnSpPr>
        <p:spPr>
          <a:xfrm>
            <a:off x="10706209" y="4629986"/>
            <a:ext cx="407621" cy="47566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6793E142-F074-4F2F-8D74-2B4F097C3DC5}"/>
              </a:ext>
            </a:extLst>
          </p:cNvPr>
          <p:cNvCxnSpPr>
            <a:cxnSpLocks/>
          </p:cNvCxnSpPr>
          <p:nvPr/>
        </p:nvCxnSpPr>
        <p:spPr>
          <a:xfrm>
            <a:off x="8252419" y="1814806"/>
            <a:ext cx="434636" cy="43611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6" name="Content Placeholder 35">
            <a:extLst>
              <a:ext uri="{FF2B5EF4-FFF2-40B4-BE49-F238E27FC236}">
                <a16:creationId xmlns:a16="http://schemas.microsoft.com/office/drawing/2014/main" id="{93251DE0-83B0-40B9-9C0B-59F2BCB17321}"/>
              </a:ext>
            </a:extLst>
          </p:cNvPr>
          <p:cNvSpPr>
            <a:spLocks noGrp="1"/>
          </p:cNvSpPr>
          <p:nvPr>
            <p:ph idx="1"/>
          </p:nvPr>
        </p:nvSpPr>
        <p:spPr>
          <a:xfrm flipH="1">
            <a:off x="-662795" y="6531430"/>
            <a:ext cx="560793" cy="45719"/>
          </a:xfrm>
        </p:spPr>
        <p:txBody>
          <a:bodyPr>
            <a:normAutofit fontScale="25000" lnSpcReduction="20000"/>
          </a:bodyPr>
          <a:lstStyle/>
          <a:p>
            <a:pPr marL="0" indent="0">
              <a:buNone/>
            </a:pPr>
            <a:endParaRPr lang="en-IN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52B35EA-0749-4CF4-9378-92F4FD2B6136}"/>
              </a:ext>
            </a:extLst>
          </p:cNvPr>
          <p:cNvSpPr txBox="1"/>
          <p:nvPr/>
        </p:nvSpPr>
        <p:spPr>
          <a:xfrm>
            <a:off x="9250360" y="1700495"/>
            <a:ext cx="1131997" cy="369332"/>
          </a:xfrm>
          <a:prstGeom prst="rect">
            <a:avLst/>
          </a:prstGeom>
          <a:noFill/>
          <a:ln>
            <a:solidFill>
              <a:srgbClr val="00B0F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b="1" dirty="0"/>
              <a:t>promote</a:t>
            </a:r>
            <a:endParaRPr lang="en-IN" b="1" dirty="0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A8235E57-5F1A-49CA-B9EC-10E448EA325D}"/>
              </a:ext>
            </a:extLst>
          </p:cNvPr>
          <p:cNvCxnSpPr>
            <a:cxnSpLocks/>
          </p:cNvCxnSpPr>
          <p:nvPr/>
        </p:nvCxnSpPr>
        <p:spPr>
          <a:xfrm flipV="1">
            <a:off x="9040747" y="1946815"/>
            <a:ext cx="0" cy="389384"/>
          </a:xfrm>
          <a:prstGeom prst="straightConnector1">
            <a:avLst/>
          </a:prstGeom>
          <a:ln>
            <a:headEnd type="none" w="med" len="med"/>
            <a:tailEnd type="arrow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  <a:outerShdw blurRad="38100" dist="25400" dir="5400000" rotWithShape="0">
              <a:srgbClr val="000000">
                <a:alpha val="35000"/>
              </a:srgb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A5804DD5-6B98-4266-905F-465FF0296FDE}"/>
              </a:ext>
            </a:extLst>
          </p:cNvPr>
          <p:cNvSpPr txBox="1"/>
          <p:nvPr/>
        </p:nvSpPr>
        <p:spPr>
          <a:xfrm>
            <a:off x="10120369" y="6104392"/>
            <a:ext cx="1146468" cy="369332"/>
          </a:xfrm>
          <a:prstGeom prst="rect">
            <a:avLst/>
          </a:prstGeom>
          <a:noFill/>
          <a:ln>
            <a:solidFill>
              <a:srgbClr val="7030A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b="1" dirty="0"/>
              <a:t>Splitting </a:t>
            </a:r>
            <a:endParaRPr lang="en-IN" b="1" dirty="0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470BA0F-74AB-4A34-96E3-611AC2CD30A6}"/>
              </a:ext>
            </a:extLst>
          </p:cNvPr>
          <p:cNvCxnSpPr/>
          <p:nvPr/>
        </p:nvCxnSpPr>
        <p:spPr>
          <a:xfrm>
            <a:off x="9916700" y="6014467"/>
            <a:ext cx="1661863" cy="0"/>
          </a:xfrm>
          <a:prstGeom prst="line">
            <a:avLst/>
          </a:prstGeom>
          <a:effectLst>
            <a:glow rad="139700">
              <a:schemeClr val="accent4">
                <a:satMod val="175000"/>
                <a:alpha val="40000"/>
              </a:schemeClr>
            </a:glow>
            <a:outerShdw blurRad="38100" dist="25400" dir="5400000" rotWithShape="0">
              <a:srgbClr val="000000">
                <a:alpha val="35000"/>
              </a:srgb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18994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955378-BD50-41F0-9F6A-570F9EE58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5475" y="1155561"/>
            <a:ext cx="6367305" cy="5486400"/>
          </a:xfrm>
        </p:spPr>
        <p:txBody>
          <a:bodyPr>
            <a:normAutofit fontScale="90000"/>
          </a:bodyPr>
          <a:lstStyle/>
          <a:p>
            <a:r>
              <a:rPr lang="en-US" sz="4400" b="1" dirty="0">
                <a:solidFill>
                  <a:srgbClr val="7030A0"/>
                </a:solidFill>
                <a:latin typeface="Bell MT" panose="02020503060305020303" pitchFamily="18" charset="0"/>
              </a:rPr>
              <a:t>CASE : </a:t>
            </a:r>
            <a:r>
              <a:rPr lang="en-US" sz="4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br>
              <a:rPr lang="en-US" sz="4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Here 4-node(</a:t>
            </a:r>
            <a:r>
              <a:rPr lang="en-US" u="sng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left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sub-tree) with parent (</a:t>
            </a:r>
            <a:r>
              <a:rPr lang="en-US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3-node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), we </a:t>
            </a:r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promote </a:t>
            </a:r>
            <a:r>
              <a:rPr lang="en-US" b="1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(mid)</a:t>
            </a:r>
            <a:r>
              <a:rPr lang="en-US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parent and </a:t>
            </a:r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split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as two node.</a:t>
            </a:r>
            <a:b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3200" b="1" u="sng" dirty="0">
                <a:solidFill>
                  <a:srgbClr val="00B050"/>
                </a:solidFill>
              </a:rPr>
              <a:t>We get:</a:t>
            </a:r>
            <a:br>
              <a:rPr lang="en-US" sz="3200" b="1" u="sng" dirty="0">
                <a:solidFill>
                  <a:srgbClr val="00B050"/>
                </a:solidFill>
              </a:rPr>
            </a:br>
            <a:r>
              <a:rPr lang="en-US" sz="3200" b="1" dirty="0">
                <a:solidFill>
                  <a:srgbClr val="00B050"/>
                </a:solidFill>
              </a:rPr>
              <a:t>   </a:t>
            </a:r>
            <a:r>
              <a:rPr lang="en-US" sz="3200" b="1" i="1" dirty="0">
                <a:solidFill>
                  <a:srgbClr val="00B050"/>
                </a:solidFill>
              </a:rPr>
              <a:t>    </a:t>
            </a:r>
            <a:r>
              <a:rPr lang="en-US" sz="3200" i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3-data/key item  &amp;  4 children </a:t>
            </a:r>
            <a:endParaRPr lang="en-IN" sz="3100" i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D321DB-B103-4483-829E-40C844302615}"/>
              </a:ext>
            </a:extLst>
          </p:cNvPr>
          <p:cNvSpPr txBox="1"/>
          <p:nvPr/>
        </p:nvSpPr>
        <p:spPr>
          <a:xfrm>
            <a:off x="445475" y="286870"/>
            <a:ext cx="12157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i="1" dirty="0">
                <a:solidFill>
                  <a:schemeClr val="accent1">
                    <a:lumMod val="75000"/>
                  </a:schemeClr>
                </a:solidFill>
                <a:latin typeface="Bell MT" panose="02020503060305020303" pitchFamily="18" charset="0"/>
              </a:rPr>
              <a:t>Continue..</a:t>
            </a:r>
            <a:endParaRPr lang="en-IN" dirty="0"/>
          </a:p>
          <a:p>
            <a:endParaRPr lang="en-IN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D4637BD-141D-460B-8E95-9BA1AA03BFDD}"/>
              </a:ext>
            </a:extLst>
          </p:cNvPr>
          <p:cNvSpPr/>
          <p:nvPr/>
        </p:nvSpPr>
        <p:spPr>
          <a:xfrm>
            <a:off x="7635486" y="999547"/>
            <a:ext cx="1131996" cy="57019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100  119</a:t>
            </a:r>
            <a:endParaRPr lang="en-IN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618CB47-ED7E-42A1-8F0A-2182BCB35D4E}"/>
              </a:ext>
            </a:extLst>
          </p:cNvPr>
          <p:cNvSpPr/>
          <p:nvPr/>
        </p:nvSpPr>
        <p:spPr>
          <a:xfrm>
            <a:off x="6575654" y="2220252"/>
            <a:ext cx="1559463" cy="54684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/>
              <a:t>20  </a:t>
            </a:r>
            <a:r>
              <a:rPr lang="en-US" sz="2200" b="1" dirty="0">
                <a:solidFill>
                  <a:srgbClr val="FF0000"/>
                </a:solidFill>
              </a:rPr>
              <a:t>52</a:t>
            </a:r>
            <a:r>
              <a:rPr lang="en-US" sz="2200" dirty="0"/>
              <a:t>  75</a:t>
            </a:r>
            <a:endParaRPr lang="en-IN" sz="2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0902B5-7F66-4013-A299-CB91C760CB80}"/>
              </a:ext>
            </a:extLst>
          </p:cNvPr>
          <p:cNvSpPr txBox="1"/>
          <p:nvPr/>
        </p:nvSpPr>
        <p:spPr>
          <a:xfrm>
            <a:off x="6255226" y="1373017"/>
            <a:ext cx="1131997" cy="369332"/>
          </a:xfrm>
          <a:prstGeom prst="rect">
            <a:avLst/>
          </a:prstGeom>
          <a:noFill/>
          <a:ln>
            <a:solidFill>
              <a:srgbClr val="00B0F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b="1" dirty="0"/>
              <a:t>promote</a:t>
            </a:r>
            <a:endParaRPr lang="en-IN" b="1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2FAAFFD-CB00-4E22-AE87-58B86063A2B7}"/>
              </a:ext>
            </a:extLst>
          </p:cNvPr>
          <p:cNvCxnSpPr>
            <a:cxnSpLocks/>
          </p:cNvCxnSpPr>
          <p:nvPr/>
        </p:nvCxnSpPr>
        <p:spPr>
          <a:xfrm flipV="1">
            <a:off x="7337455" y="1812249"/>
            <a:ext cx="0" cy="389384"/>
          </a:xfrm>
          <a:prstGeom prst="straightConnector1">
            <a:avLst/>
          </a:prstGeom>
          <a:ln>
            <a:headEnd type="none" w="med" len="med"/>
            <a:tailEnd type="arrow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  <a:outerShdw blurRad="38100" dist="25400" dir="5400000" rotWithShape="0">
              <a:srgbClr val="000000">
                <a:alpha val="35000"/>
              </a:srgb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3D97410-1E60-4085-8C0A-D79B2D28CA97}"/>
              </a:ext>
            </a:extLst>
          </p:cNvPr>
          <p:cNvCxnSpPr>
            <a:cxnSpLocks/>
          </p:cNvCxnSpPr>
          <p:nvPr/>
        </p:nvCxnSpPr>
        <p:spPr>
          <a:xfrm>
            <a:off x="8219416" y="999547"/>
            <a:ext cx="0" cy="57019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9199F43-117C-4378-A3CF-263480C482F4}"/>
              </a:ext>
            </a:extLst>
          </p:cNvPr>
          <p:cNvCxnSpPr>
            <a:cxnSpLocks/>
          </p:cNvCxnSpPr>
          <p:nvPr/>
        </p:nvCxnSpPr>
        <p:spPr>
          <a:xfrm flipH="1">
            <a:off x="7566212" y="1596819"/>
            <a:ext cx="366260" cy="52781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03F2815-AE65-4191-9F30-96BE8FCC9CB1}"/>
              </a:ext>
            </a:extLst>
          </p:cNvPr>
          <p:cNvCxnSpPr/>
          <p:nvPr/>
        </p:nvCxnSpPr>
        <p:spPr>
          <a:xfrm>
            <a:off x="7100047" y="2220252"/>
            <a:ext cx="0" cy="546847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0DC38F0-EE38-49A7-8786-948F3C30289A}"/>
              </a:ext>
            </a:extLst>
          </p:cNvPr>
          <p:cNvCxnSpPr/>
          <p:nvPr/>
        </p:nvCxnSpPr>
        <p:spPr>
          <a:xfrm>
            <a:off x="7602072" y="2220252"/>
            <a:ext cx="0" cy="546847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5408E0AA-ECEA-4EA1-A7E6-EB01DB002856}"/>
              </a:ext>
            </a:extLst>
          </p:cNvPr>
          <p:cNvSpPr/>
          <p:nvPr/>
        </p:nvSpPr>
        <p:spPr>
          <a:xfrm>
            <a:off x="8876140" y="4034118"/>
            <a:ext cx="1943610" cy="53788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>
                <a:solidFill>
                  <a:srgbClr val="FF0000"/>
                </a:solidFill>
              </a:rPr>
              <a:t>52 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dirty="0"/>
              <a:t> </a:t>
            </a:r>
            <a:r>
              <a:rPr lang="en-US" sz="2200" b="1" dirty="0"/>
              <a:t>100  119</a:t>
            </a:r>
            <a:endParaRPr lang="en-IN" sz="2200" b="1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84BCEC8-3AE2-4942-91F2-9F604A481309}"/>
              </a:ext>
            </a:extLst>
          </p:cNvPr>
          <p:cNvCxnSpPr/>
          <p:nvPr/>
        </p:nvCxnSpPr>
        <p:spPr>
          <a:xfrm>
            <a:off x="9471771" y="4043083"/>
            <a:ext cx="0" cy="53788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5A630AD-31DC-4423-866D-DDDE68B5FFBD}"/>
              </a:ext>
            </a:extLst>
          </p:cNvPr>
          <p:cNvCxnSpPr/>
          <p:nvPr/>
        </p:nvCxnSpPr>
        <p:spPr>
          <a:xfrm>
            <a:off x="10112189" y="4043083"/>
            <a:ext cx="0" cy="53788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66AB5590-5A7F-4D45-B70C-56E70D914774}"/>
              </a:ext>
            </a:extLst>
          </p:cNvPr>
          <p:cNvSpPr/>
          <p:nvPr/>
        </p:nvSpPr>
        <p:spPr>
          <a:xfrm>
            <a:off x="8044689" y="5311606"/>
            <a:ext cx="561229" cy="54684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/>
              <a:t>20</a:t>
            </a:r>
            <a:endParaRPr lang="en-IN" sz="22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5A21758-C35B-4819-AEB9-0FDCC4210F3C}"/>
              </a:ext>
            </a:extLst>
          </p:cNvPr>
          <p:cNvSpPr/>
          <p:nvPr/>
        </p:nvSpPr>
        <p:spPr>
          <a:xfrm>
            <a:off x="9154738" y="5310354"/>
            <a:ext cx="561230" cy="54684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/>
              <a:t>75</a:t>
            </a:r>
            <a:r>
              <a:rPr lang="en-US" dirty="0"/>
              <a:t> </a:t>
            </a:r>
            <a:endParaRPr lang="en-IN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D876965-1B85-47E8-87C6-1476EBA3244A}"/>
              </a:ext>
            </a:extLst>
          </p:cNvPr>
          <p:cNvSpPr/>
          <p:nvPr/>
        </p:nvSpPr>
        <p:spPr>
          <a:xfrm>
            <a:off x="10667261" y="5310353"/>
            <a:ext cx="682057" cy="54684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/>
              <a:t>133</a:t>
            </a:r>
            <a:endParaRPr lang="en-IN" sz="2200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3A6308A-A3DF-4E06-B27D-829107E2B264}"/>
              </a:ext>
            </a:extLst>
          </p:cNvPr>
          <p:cNvSpPr/>
          <p:nvPr/>
        </p:nvSpPr>
        <p:spPr>
          <a:xfrm>
            <a:off x="8876139" y="2210295"/>
            <a:ext cx="561229" cy="54684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133</a:t>
            </a:r>
            <a:endParaRPr lang="en-IN" dirty="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D4BD285-0FA0-4AB2-8DFD-43F747FE6229}"/>
              </a:ext>
            </a:extLst>
          </p:cNvPr>
          <p:cNvCxnSpPr>
            <a:cxnSpLocks/>
          </p:cNvCxnSpPr>
          <p:nvPr/>
        </p:nvCxnSpPr>
        <p:spPr>
          <a:xfrm flipH="1">
            <a:off x="8490843" y="4598895"/>
            <a:ext cx="427764" cy="64545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777B20A-EC3A-490B-A185-9F633C6E89C0}"/>
              </a:ext>
            </a:extLst>
          </p:cNvPr>
          <p:cNvCxnSpPr>
            <a:cxnSpLocks/>
          </p:cNvCxnSpPr>
          <p:nvPr/>
        </p:nvCxnSpPr>
        <p:spPr>
          <a:xfrm flipH="1">
            <a:off x="9337300" y="4589930"/>
            <a:ext cx="134471" cy="62752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A85876B-000A-4DD3-BF27-8F7B696CC08D}"/>
              </a:ext>
            </a:extLst>
          </p:cNvPr>
          <p:cNvCxnSpPr>
            <a:cxnSpLocks/>
          </p:cNvCxnSpPr>
          <p:nvPr/>
        </p:nvCxnSpPr>
        <p:spPr>
          <a:xfrm>
            <a:off x="10689413" y="4598895"/>
            <a:ext cx="322801" cy="61856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0F39F2D-2F68-4F8F-B95B-1274C6B72333}"/>
              </a:ext>
            </a:extLst>
          </p:cNvPr>
          <p:cNvCxnSpPr>
            <a:cxnSpLocks/>
          </p:cNvCxnSpPr>
          <p:nvPr/>
        </p:nvCxnSpPr>
        <p:spPr>
          <a:xfrm>
            <a:off x="8617122" y="1585443"/>
            <a:ext cx="394648" cy="54993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9" name="Content Placeholder 38">
            <a:extLst>
              <a:ext uri="{FF2B5EF4-FFF2-40B4-BE49-F238E27FC236}">
                <a16:creationId xmlns:a16="http://schemas.microsoft.com/office/drawing/2014/main" id="{AC1D6DE4-DF73-4837-AC5A-207089C63D77}"/>
              </a:ext>
            </a:extLst>
          </p:cNvPr>
          <p:cNvSpPr>
            <a:spLocks noGrp="1"/>
          </p:cNvSpPr>
          <p:nvPr>
            <p:ph idx="1"/>
          </p:nvPr>
        </p:nvSpPr>
        <p:spPr>
          <a:xfrm flipH="1">
            <a:off x="-708212" y="6641961"/>
            <a:ext cx="259813" cy="216039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endParaRPr lang="en-IN" dirty="0"/>
          </a:p>
        </p:txBody>
      </p:sp>
      <p:sp>
        <p:nvSpPr>
          <p:cNvPr id="40" name="Arrow: Right 39">
            <a:extLst>
              <a:ext uri="{FF2B5EF4-FFF2-40B4-BE49-F238E27FC236}">
                <a16:creationId xmlns:a16="http://schemas.microsoft.com/office/drawing/2014/main" id="{2E65C8A7-77EE-42B7-9036-D812C1BAD49D}"/>
              </a:ext>
            </a:extLst>
          </p:cNvPr>
          <p:cNvSpPr/>
          <p:nvPr/>
        </p:nvSpPr>
        <p:spPr>
          <a:xfrm rot="3205557">
            <a:off x="8263413" y="3222242"/>
            <a:ext cx="817719" cy="543400"/>
          </a:xfrm>
          <a:prstGeom prst="rightArrow">
            <a:avLst/>
          </a:prstGeom>
          <a:solidFill>
            <a:srgbClr val="00B0F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25AD6AF3-A81F-4858-A33D-7FF79056368E}"/>
              </a:ext>
            </a:extLst>
          </p:cNvPr>
          <p:cNvCxnSpPr/>
          <p:nvPr/>
        </p:nvCxnSpPr>
        <p:spPr>
          <a:xfrm>
            <a:off x="8135117" y="6031547"/>
            <a:ext cx="1661863" cy="0"/>
          </a:xfrm>
          <a:prstGeom prst="line">
            <a:avLst/>
          </a:prstGeom>
          <a:effectLst>
            <a:glow rad="139700">
              <a:schemeClr val="accent4">
                <a:satMod val="175000"/>
                <a:alpha val="40000"/>
              </a:schemeClr>
            </a:glow>
            <a:outerShdw blurRad="38100" dist="25400" dir="5400000" rotWithShape="0">
              <a:srgbClr val="000000">
                <a:alpha val="35000"/>
              </a:srgb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ED39FFE9-D607-421A-8069-2BCD88F395D8}"/>
              </a:ext>
            </a:extLst>
          </p:cNvPr>
          <p:cNvSpPr txBox="1"/>
          <p:nvPr/>
        </p:nvSpPr>
        <p:spPr>
          <a:xfrm>
            <a:off x="8325303" y="6150602"/>
            <a:ext cx="1146468" cy="369332"/>
          </a:xfrm>
          <a:prstGeom prst="rect">
            <a:avLst/>
          </a:prstGeom>
          <a:noFill/>
          <a:ln>
            <a:solidFill>
              <a:srgbClr val="7030A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b="1" dirty="0"/>
              <a:t>Splitting 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39372738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3C789-90EE-4BA3-B3D4-653AB59720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430" y="1153333"/>
            <a:ext cx="6116096" cy="5385916"/>
          </a:xfrm>
        </p:spPr>
        <p:txBody>
          <a:bodyPr>
            <a:normAutofit fontScale="90000"/>
          </a:bodyPr>
          <a:lstStyle/>
          <a:p>
            <a:r>
              <a:rPr lang="en-US" sz="4400" b="1" dirty="0">
                <a:solidFill>
                  <a:srgbClr val="7030A0"/>
                </a:solidFill>
                <a:latin typeface="Bell MT" panose="02020503060305020303" pitchFamily="18" charset="0"/>
              </a:rPr>
              <a:t>CASE : </a:t>
            </a:r>
            <a:r>
              <a:rPr lang="en-US" sz="4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br>
              <a:rPr lang="en-US" sz="4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Here 4-node(</a:t>
            </a:r>
            <a:r>
              <a:rPr lang="en-US" sz="3600" u="sng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Middle</a:t>
            </a:r>
            <a:r>
              <a:rPr lang="en-US" sz="3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sub-tree) with parent (</a:t>
            </a:r>
            <a:r>
              <a:rPr lang="en-US" sz="36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3-node</a:t>
            </a:r>
            <a:r>
              <a:rPr lang="en-US" sz="3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), we </a:t>
            </a:r>
            <a:r>
              <a:rPr lang="en-US" sz="3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promote </a:t>
            </a:r>
            <a:r>
              <a:rPr lang="en-US" sz="3600" b="1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(mid)</a:t>
            </a:r>
            <a:r>
              <a:rPr lang="en-US" sz="3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parent and </a:t>
            </a:r>
            <a:r>
              <a:rPr lang="en-US" sz="3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split</a:t>
            </a:r>
            <a:r>
              <a:rPr lang="en-US" sz="3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as two node.</a:t>
            </a:r>
            <a:br>
              <a:rPr lang="en-US" sz="3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3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3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3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3600" b="1" u="sng" dirty="0">
                <a:solidFill>
                  <a:srgbClr val="00B050"/>
                </a:solidFill>
              </a:rPr>
              <a:t>We get:</a:t>
            </a:r>
            <a:br>
              <a:rPr lang="en-US" sz="3600" b="1" u="sng" dirty="0">
                <a:solidFill>
                  <a:srgbClr val="00B050"/>
                </a:solidFill>
              </a:rPr>
            </a:br>
            <a:r>
              <a:rPr lang="en-US" sz="3600" b="1" dirty="0">
                <a:solidFill>
                  <a:srgbClr val="00B050"/>
                </a:solidFill>
              </a:rPr>
              <a:t>   </a:t>
            </a:r>
            <a:r>
              <a:rPr lang="en-US" sz="3600" b="1" i="1" dirty="0">
                <a:solidFill>
                  <a:srgbClr val="00B050"/>
                </a:solidFill>
              </a:rPr>
              <a:t>   </a:t>
            </a:r>
            <a:r>
              <a:rPr lang="en-US" sz="3600" i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3-data/key item  &amp;  4 children</a:t>
            </a:r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F7A587-88A6-4D0B-B020-CB049B039F49}"/>
              </a:ext>
            </a:extLst>
          </p:cNvPr>
          <p:cNvSpPr txBox="1"/>
          <p:nvPr/>
        </p:nvSpPr>
        <p:spPr>
          <a:xfrm>
            <a:off x="435430" y="318751"/>
            <a:ext cx="12157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i="1" dirty="0">
                <a:solidFill>
                  <a:schemeClr val="accent1">
                    <a:lumMod val="75000"/>
                  </a:schemeClr>
                </a:solidFill>
                <a:latin typeface="Bell MT" panose="02020503060305020303" pitchFamily="18" charset="0"/>
              </a:rPr>
              <a:t>Continue..</a:t>
            </a:r>
            <a:endParaRPr lang="en-IN" dirty="0"/>
          </a:p>
          <a:p>
            <a:endParaRPr lang="en-IN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5C30058-6520-4846-8C6E-80335FCBACE8}"/>
              </a:ext>
            </a:extLst>
          </p:cNvPr>
          <p:cNvSpPr/>
          <p:nvPr/>
        </p:nvSpPr>
        <p:spPr>
          <a:xfrm>
            <a:off x="7477397" y="1153333"/>
            <a:ext cx="1065968" cy="57019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30   119</a:t>
            </a:r>
            <a:endParaRPr lang="en-IN" b="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F59074-6969-47D8-843A-8249EC08ECF3}"/>
              </a:ext>
            </a:extLst>
          </p:cNvPr>
          <p:cNvSpPr/>
          <p:nvPr/>
        </p:nvSpPr>
        <p:spPr>
          <a:xfrm>
            <a:off x="7283666" y="2484726"/>
            <a:ext cx="1559463" cy="54684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/>
              <a:t>41  </a:t>
            </a:r>
            <a:r>
              <a:rPr lang="en-US" sz="2200" b="1" dirty="0">
                <a:solidFill>
                  <a:srgbClr val="FF0000"/>
                </a:solidFill>
              </a:rPr>
              <a:t>52</a:t>
            </a:r>
            <a:r>
              <a:rPr lang="en-US" sz="2200" dirty="0"/>
              <a:t>  75</a:t>
            </a:r>
            <a:endParaRPr lang="en-IN" sz="22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7AD9A76-19A7-4738-84B7-8DBD0EB08800}"/>
              </a:ext>
            </a:extLst>
          </p:cNvPr>
          <p:cNvSpPr/>
          <p:nvPr/>
        </p:nvSpPr>
        <p:spPr>
          <a:xfrm>
            <a:off x="6202019" y="2484727"/>
            <a:ext cx="561229" cy="54684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/>
              <a:t>20</a:t>
            </a:r>
            <a:endParaRPr lang="en-IN" sz="22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B633651-462B-4B6E-A347-6D555E5439A0}"/>
              </a:ext>
            </a:extLst>
          </p:cNvPr>
          <p:cNvSpPr/>
          <p:nvPr/>
        </p:nvSpPr>
        <p:spPr>
          <a:xfrm>
            <a:off x="9363548" y="2474940"/>
            <a:ext cx="682057" cy="54684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/>
              <a:t>133</a:t>
            </a:r>
            <a:endParaRPr lang="en-IN" sz="2200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F68F487-BFFF-41CD-BA5D-29C21A86C38A}"/>
              </a:ext>
            </a:extLst>
          </p:cNvPr>
          <p:cNvCxnSpPr>
            <a:cxnSpLocks/>
          </p:cNvCxnSpPr>
          <p:nvPr/>
        </p:nvCxnSpPr>
        <p:spPr>
          <a:xfrm>
            <a:off x="7962712" y="1153333"/>
            <a:ext cx="0" cy="57019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3DBADAC-B391-4925-B46D-E2B9D0A16409}"/>
              </a:ext>
            </a:extLst>
          </p:cNvPr>
          <p:cNvCxnSpPr>
            <a:cxnSpLocks/>
          </p:cNvCxnSpPr>
          <p:nvPr/>
        </p:nvCxnSpPr>
        <p:spPr>
          <a:xfrm flipH="1">
            <a:off x="6831331" y="1723523"/>
            <a:ext cx="635465" cy="62523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AABC7B3-FA7C-44B5-83F8-3621A981CC24}"/>
              </a:ext>
            </a:extLst>
          </p:cNvPr>
          <p:cNvCxnSpPr>
            <a:cxnSpLocks/>
          </p:cNvCxnSpPr>
          <p:nvPr/>
        </p:nvCxnSpPr>
        <p:spPr>
          <a:xfrm>
            <a:off x="7962712" y="1695861"/>
            <a:ext cx="0" cy="65289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8A1EA4A-FA28-4B7A-B3F5-862059FA9079}"/>
              </a:ext>
            </a:extLst>
          </p:cNvPr>
          <p:cNvCxnSpPr/>
          <p:nvPr/>
        </p:nvCxnSpPr>
        <p:spPr>
          <a:xfrm>
            <a:off x="7808260" y="2484725"/>
            <a:ext cx="0" cy="546847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0011108-92D1-4A8B-A748-553226609B09}"/>
              </a:ext>
            </a:extLst>
          </p:cNvPr>
          <p:cNvCxnSpPr/>
          <p:nvPr/>
        </p:nvCxnSpPr>
        <p:spPr>
          <a:xfrm>
            <a:off x="8301319" y="2484725"/>
            <a:ext cx="0" cy="546847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E597DE5-2B47-4E6F-8B86-E69BE8B6705F}"/>
              </a:ext>
            </a:extLst>
          </p:cNvPr>
          <p:cNvCxnSpPr>
            <a:cxnSpLocks/>
          </p:cNvCxnSpPr>
          <p:nvPr/>
        </p:nvCxnSpPr>
        <p:spPr>
          <a:xfrm flipV="1">
            <a:off x="8076685" y="2036138"/>
            <a:ext cx="0" cy="389384"/>
          </a:xfrm>
          <a:prstGeom prst="straightConnector1">
            <a:avLst/>
          </a:prstGeom>
          <a:ln>
            <a:headEnd type="none" w="med" len="med"/>
            <a:tailEnd type="arrow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  <a:outerShdw blurRad="38100" dist="25400" dir="5400000" rotWithShape="0">
              <a:srgbClr val="000000">
                <a:alpha val="35000"/>
              </a:srgb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8C2CEB96-6748-4C58-9858-C1686322D482}"/>
              </a:ext>
            </a:extLst>
          </p:cNvPr>
          <p:cNvSpPr txBox="1"/>
          <p:nvPr/>
        </p:nvSpPr>
        <p:spPr>
          <a:xfrm>
            <a:off x="8081523" y="2115392"/>
            <a:ext cx="1091641" cy="369332"/>
          </a:xfrm>
          <a:prstGeom prst="rect">
            <a:avLst/>
          </a:prstGeom>
          <a:noFill/>
          <a:ln>
            <a:solidFill>
              <a:srgbClr val="00B0F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b="1" dirty="0"/>
              <a:t>promote</a:t>
            </a:r>
            <a:endParaRPr lang="en-IN" b="1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99E784A-1906-4F15-9FB1-FF9DC72427DC}"/>
              </a:ext>
            </a:extLst>
          </p:cNvPr>
          <p:cNvCxnSpPr>
            <a:cxnSpLocks/>
          </p:cNvCxnSpPr>
          <p:nvPr/>
        </p:nvCxnSpPr>
        <p:spPr>
          <a:xfrm>
            <a:off x="8543365" y="1695861"/>
            <a:ext cx="1058480" cy="62523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C5FB7ED6-1623-48D8-9499-A05499740C8A}"/>
              </a:ext>
            </a:extLst>
          </p:cNvPr>
          <p:cNvSpPr/>
          <p:nvPr/>
        </p:nvSpPr>
        <p:spPr>
          <a:xfrm rot="2469512">
            <a:off x="7937047" y="3429237"/>
            <a:ext cx="999268" cy="543400"/>
          </a:xfrm>
          <a:prstGeom prst="rightArrow">
            <a:avLst/>
          </a:prstGeom>
          <a:solidFill>
            <a:srgbClr val="00B0F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574B9A6-0916-4685-852D-589A2076276A}"/>
              </a:ext>
            </a:extLst>
          </p:cNvPr>
          <p:cNvSpPr/>
          <p:nvPr/>
        </p:nvSpPr>
        <p:spPr>
          <a:xfrm>
            <a:off x="9063318" y="4034118"/>
            <a:ext cx="1756432" cy="53788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>
                <a:solidFill>
                  <a:schemeClr val="tx1"/>
                </a:solidFill>
              </a:rPr>
              <a:t>30</a:t>
            </a:r>
            <a:r>
              <a:rPr lang="en-US" sz="2200" b="1" dirty="0">
                <a:solidFill>
                  <a:srgbClr val="FF0000"/>
                </a:solidFill>
              </a:rPr>
              <a:t>   52  </a:t>
            </a:r>
            <a:r>
              <a:rPr lang="en-US" sz="2200" b="1" dirty="0"/>
              <a:t>119</a:t>
            </a:r>
            <a:endParaRPr lang="en-IN" sz="2200" b="1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3ED5533-0D39-4BEA-BC8B-76CBC74AC3E8}"/>
              </a:ext>
            </a:extLst>
          </p:cNvPr>
          <p:cNvSpPr/>
          <p:nvPr/>
        </p:nvSpPr>
        <p:spPr>
          <a:xfrm>
            <a:off x="7796070" y="5410904"/>
            <a:ext cx="561229" cy="54684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/>
              <a:t>20</a:t>
            </a:r>
            <a:endParaRPr lang="en-IN" sz="2200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500D236-BB58-428D-B5DB-7909AB15DD69}"/>
              </a:ext>
            </a:extLst>
          </p:cNvPr>
          <p:cNvSpPr/>
          <p:nvPr/>
        </p:nvSpPr>
        <p:spPr>
          <a:xfrm>
            <a:off x="11106063" y="5410904"/>
            <a:ext cx="649519" cy="54684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/>
              <a:t>133</a:t>
            </a:r>
            <a:endParaRPr lang="en-IN" sz="2200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D6D3BEA-396F-47F8-A3DA-FE92690726DF}"/>
              </a:ext>
            </a:extLst>
          </p:cNvPr>
          <p:cNvSpPr/>
          <p:nvPr/>
        </p:nvSpPr>
        <p:spPr>
          <a:xfrm>
            <a:off x="9099030" y="5410904"/>
            <a:ext cx="561229" cy="54684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/>
              <a:t>41</a:t>
            </a:r>
            <a:endParaRPr lang="en-IN" sz="2200" dirty="0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3EC91F0C-D79E-4DDE-99F6-FA31F4145A23}"/>
              </a:ext>
            </a:extLst>
          </p:cNvPr>
          <p:cNvCxnSpPr>
            <a:cxnSpLocks/>
          </p:cNvCxnSpPr>
          <p:nvPr/>
        </p:nvCxnSpPr>
        <p:spPr>
          <a:xfrm>
            <a:off x="9612863" y="4034118"/>
            <a:ext cx="0" cy="57019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B3B3301-594A-4020-8EB5-1A317051EF7C}"/>
              </a:ext>
            </a:extLst>
          </p:cNvPr>
          <p:cNvCxnSpPr>
            <a:cxnSpLocks/>
          </p:cNvCxnSpPr>
          <p:nvPr/>
        </p:nvCxnSpPr>
        <p:spPr>
          <a:xfrm>
            <a:off x="10150100" y="4025153"/>
            <a:ext cx="0" cy="57019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8CFFEF8-39AE-4596-AAD6-A15DF9525BFA}"/>
              </a:ext>
            </a:extLst>
          </p:cNvPr>
          <p:cNvCxnSpPr>
            <a:cxnSpLocks/>
          </p:cNvCxnSpPr>
          <p:nvPr/>
        </p:nvCxnSpPr>
        <p:spPr>
          <a:xfrm flipH="1">
            <a:off x="8357299" y="4572000"/>
            <a:ext cx="715308" cy="71193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91BD619-FBF4-4332-8DF7-19AE086B1B24}"/>
              </a:ext>
            </a:extLst>
          </p:cNvPr>
          <p:cNvCxnSpPr>
            <a:cxnSpLocks/>
          </p:cNvCxnSpPr>
          <p:nvPr/>
        </p:nvCxnSpPr>
        <p:spPr>
          <a:xfrm flipH="1">
            <a:off x="9480451" y="4572000"/>
            <a:ext cx="132413" cy="73266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E18E284E-5EE2-4FC1-9FF6-E2A9BCD878A4}"/>
              </a:ext>
            </a:extLst>
          </p:cNvPr>
          <p:cNvCxnSpPr>
            <a:cxnSpLocks/>
          </p:cNvCxnSpPr>
          <p:nvPr/>
        </p:nvCxnSpPr>
        <p:spPr>
          <a:xfrm>
            <a:off x="10737748" y="4570497"/>
            <a:ext cx="476111" cy="71344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4FE3DC85-B355-44B3-930F-82431560BC6F}"/>
              </a:ext>
            </a:extLst>
          </p:cNvPr>
          <p:cNvSpPr/>
          <p:nvPr/>
        </p:nvSpPr>
        <p:spPr>
          <a:xfrm>
            <a:off x="9991380" y="5410904"/>
            <a:ext cx="561229" cy="54684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/>
              <a:t>75</a:t>
            </a:r>
            <a:endParaRPr lang="en-IN" sz="2200" dirty="0"/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3C6B5DA1-2455-4926-9E38-6E8CA8BE4B74}"/>
              </a:ext>
            </a:extLst>
          </p:cNvPr>
          <p:cNvCxnSpPr>
            <a:cxnSpLocks/>
          </p:cNvCxnSpPr>
          <p:nvPr/>
        </p:nvCxnSpPr>
        <p:spPr>
          <a:xfrm>
            <a:off x="10150100" y="4591221"/>
            <a:ext cx="103965" cy="71344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6" name="Content Placeholder 45">
            <a:extLst>
              <a:ext uri="{FF2B5EF4-FFF2-40B4-BE49-F238E27FC236}">
                <a16:creationId xmlns:a16="http://schemas.microsoft.com/office/drawing/2014/main" id="{CB707D72-F3E7-47B3-BAAD-EFFD44B67620}"/>
              </a:ext>
            </a:extLst>
          </p:cNvPr>
          <p:cNvSpPr>
            <a:spLocks noGrp="1"/>
          </p:cNvSpPr>
          <p:nvPr>
            <p:ph idx="1"/>
          </p:nvPr>
        </p:nvSpPr>
        <p:spPr>
          <a:xfrm flipH="1" flipV="1">
            <a:off x="-663388" y="6041361"/>
            <a:ext cx="277906" cy="117392"/>
          </a:xfrm>
        </p:spPr>
        <p:txBody>
          <a:bodyPr>
            <a:normAutofit fontScale="25000" lnSpcReduction="20000"/>
          </a:bodyPr>
          <a:lstStyle/>
          <a:p>
            <a:pPr marL="0" indent="0">
              <a:buNone/>
            </a:pPr>
            <a:endParaRPr lang="en-IN" dirty="0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17FBD05D-7B8A-4969-B8A5-CCAEAD7682C1}"/>
              </a:ext>
            </a:extLst>
          </p:cNvPr>
          <p:cNvCxnSpPr/>
          <p:nvPr/>
        </p:nvCxnSpPr>
        <p:spPr>
          <a:xfrm>
            <a:off x="8991670" y="6158753"/>
            <a:ext cx="1661863" cy="0"/>
          </a:xfrm>
          <a:prstGeom prst="line">
            <a:avLst/>
          </a:prstGeom>
          <a:effectLst>
            <a:glow rad="139700">
              <a:schemeClr val="accent4">
                <a:satMod val="175000"/>
                <a:alpha val="40000"/>
              </a:schemeClr>
            </a:glow>
            <a:outerShdw blurRad="38100" dist="25400" dir="5400000" rotWithShape="0">
              <a:srgbClr val="000000">
                <a:alpha val="35000"/>
              </a:srgb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A5BEE659-4E83-41FF-9B0A-4A5242CAD506}"/>
              </a:ext>
            </a:extLst>
          </p:cNvPr>
          <p:cNvSpPr txBox="1"/>
          <p:nvPr/>
        </p:nvSpPr>
        <p:spPr>
          <a:xfrm>
            <a:off x="9249367" y="6258133"/>
            <a:ext cx="1146468" cy="369332"/>
          </a:xfrm>
          <a:prstGeom prst="rect">
            <a:avLst/>
          </a:prstGeom>
          <a:noFill/>
          <a:ln>
            <a:solidFill>
              <a:srgbClr val="7030A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b="1" dirty="0"/>
              <a:t>Splitting 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7494051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EF40AD-65AC-4ACD-80CF-07901F47E1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235" y="924448"/>
            <a:ext cx="5975420" cy="5697415"/>
          </a:xfrm>
        </p:spPr>
        <p:txBody>
          <a:bodyPr>
            <a:normAutofit fontScale="90000"/>
          </a:bodyPr>
          <a:lstStyle/>
          <a:p>
            <a:r>
              <a:rPr lang="en-US" sz="4400" b="1" dirty="0">
                <a:solidFill>
                  <a:srgbClr val="7030A0"/>
                </a:solidFill>
                <a:latin typeface="Bell MT" panose="02020503060305020303" pitchFamily="18" charset="0"/>
              </a:rPr>
              <a:t>CASE : </a:t>
            </a:r>
            <a:r>
              <a:rPr lang="en-US" sz="4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br>
              <a:rPr lang="en-US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Here 4-node(</a:t>
            </a:r>
            <a:r>
              <a:rPr lang="en-US" u="sng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Righ</a:t>
            </a:r>
            <a:r>
              <a:rPr lang="en-US" sz="3600" u="sng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sz="3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sub-tree) with parent (</a:t>
            </a:r>
            <a:r>
              <a:rPr lang="en-US" sz="36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3-node</a:t>
            </a:r>
            <a:r>
              <a:rPr lang="en-US" sz="3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), we </a:t>
            </a:r>
            <a:r>
              <a:rPr lang="en-US" sz="3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promote </a:t>
            </a:r>
            <a:r>
              <a:rPr lang="en-US" sz="3600" b="1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(mid)</a:t>
            </a:r>
            <a:r>
              <a:rPr lang="en-US" sz="3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parent and </a:t>
            </a:r>
            <a:r>
              <a:rPr lang="en-US" sz="3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split</a:t>
            </a:r>
            <a:r>
              <a:rPr lang="en-US" sz="3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as two node.</a:t>
            </a:r>
            <a:br>
              <a:rPr lang="en-US" sz="3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3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3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3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3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3600" b="1" u="sng" dirty="0">
                <a:solidFill>
                  <a:srgbClr val="00B050"/>
                </a:solidFill>
              </a:rPr>
              <a:t>We get:</a:t>
            </a:r>
            <a:br>
              <a:rPr lang="en-US" sz="3600" b="1" u="sng" dirty="0">
                <a:solidFill>
                  <a:srgbClr val="00B050"/>
                </a:solidFill>
              </a:rPr>
            </a:br>
            <a:r>
              <a:rPr lang="en-US" sz="3600" b="1" dirty="0">
                <a:solidFill>
                  <a:srgbClr val="00B050"/>
                </a:solidFill>
              </a:rPr>
              <a:t>   </a:t>
            </a:r>
            <a:r>
              <a:rPr lang="en-US" sz="3600" b="1" i="1" dirty="0">
                <a:solidFill>
                  <a:srgbClr val="00B050"/>
                </a:solidFill>
              </a:rPr>
              <a:t>   </a:t>
            </a:r>
            <a:r>
              <a:rPr lang="en-US" sz="3600" i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3-data/key item  &amp;  4 children</a:t>
            </a:r>
            <a:br>
              <a:rPr lang="en-US" sz="3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CA02281-0FAC-48CC-B62F-B14327058A08}"/>
              </a:ext>
            </a:extLst>
          </p:cNvPr>
          <p:cNvSpPr txBox="1"/>
          <p:nvPr/>
        </p:nvSpPr>
        <p:spPr>
          <a:xfrm>
            <a:off x="395235" y="236348"/>
            <a:ext cx="12157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i="1" dirty="0">
                <a:solidFill>
                  <a:schemeClr val="accent1">
                    <a:lumMod val="75000"/>
                  </a:schemeClr>
                </a:solidFill>
                <a:latin typeface="Bell MT" panose="02020503060305020303" pitchFamily="18" charset="0"/>
              </a:rPr>
              <a:t>Continue..</a:t>
            </a:r>
            <a:endParaRPr lang="en-IN" dirty="0"/>
          </a:p>
          <a:p>
            <a:endParaRPr lang="en-IN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30CACAC-EF58-4DC2-8705-C1BB167519CC}"/>
              </a:ext>
            </a:extLst>
          </p:cNvPr>
          <p:cNvSpPr/>
          <p:nvPr/>
        </p:nvSpPr>
        <p:spPr>
          <a:xfrm>
            <a:off x="7844067" y="927377"/>
            <a:ext cx="1335791" cy="54684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/>
              <a:t>57  100</a:t>
            </a:r>
            <a:endParaRPr lang="en-IN" sz="2200" b="1" dirty="0">
              <a:solidFill>
                <a:srgbClr val="FF0000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6C7EF70-ECE6-4865-A2B1-A94A9C34A20A}"/>
              </a:ext>
            </a:extLst>
          </p:cNvPr>
          <p:cNvSpPr/>
          <p:nvPr/>
        </p:nvSpPr>
        <p:spPr>
          <a:xfrm>
            <a:off x="9018492" y="2344967"/>
            <a:ext cx="1909482" cy="54684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/>
              <a:t>120  </a:t>
            </a:r>
            <a:r>
              <a:rPr lang="en-US" sz="2200" b="1" dirty="0">
                <a:solidFill>
                  <a:srgbClr val="FF0000"/>
                </a:solidFill>
              </a:rPr>
              <a:t>152</a:t>
            </a:r>
            <a:r>
              <a:rPr lang="en-US" sz="2200" dirty="0"/>
              <a:t>  175</a:t>
            </a:r>
            <a:endParaRPr lang="en-IN" sz="22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50D14C5-C15C-495A-BE32-867523232813}"/>
              </a:ext>
            </a:extLst>
          </p:cNvPr>
          <p:cNvSpPr/>
          <p:nvPr/>
        </p:nvSpPr>
        <p:spPr>
          <a:xfrm>
            <a:off x="6667179" y="2344968"/>
            <a:ext cx="561229" cy="54684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/>
              <a:t>20</a:t>
            </a:r>
            <a:endParaRPr lang="en-IN" sz="22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6EC4B80-D0D1-4CB4-862C-633D00651017}"/>
              </a:ext>
            </a:extLst>
          </p:cNvPr>
          <p:cNvSpPr/>
          <p:nvPr/>
        </p:nvSpPr>
        <p:spPr>
          <a:xfrm>
            <a:off x="7905439" y="2344967"/>
            <a:ext cx="561229" cy="54684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/>
              <a:t>85</a:t>
            </a:r>
            <a:endParaRPr lang="en-IN" sz="2200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577128F-A672-4DD0-B192-CF66F974263E}"/>
              </a:ext>
            </a:extLst>
          </p:cNvPr>
          <p:cNvCxnSpPr>
            <a:cxnSpLocks/>
          </p:cNvCxnSpPr>
          <p:nvPr/>
        </p:nvCxnSpPr>
        <p:spPr>
          <a:xfrm>
            <a:off x="8443795" y="924448"/>
            <a:ext cx="0" cy="54684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91E32FF-0720-4599-9CFE-4F174A610C0E}"/>
              </a:ext>
            </a:extLst>
          </p:cNvPr>
          <p:cNvCxnSpPr>
            <a:cxnSpLocks/>
          </p:cNvCxnSpPr>
          <p:nvPr/>
        </p:nvCxnSpPr>
        <p:spPr>
          <a:xfrm flipH="1">
            <a:off x="7107534" y="1471295"/>
            <a:ext cx="736533" cy="73402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6DFFE7B-2015-468B-A91E-85FDB370EE1D}"/>
              </a:ext>
            </a:extLst>
          </p:cNvPr>
          <p:cNvCxnSpPr>
            <a:cxnSpLocks/>
          </p:cNvCxnSpPr>
          <p:nvPr/>
        </p:nvCxnSpPr>
        <p:spPr>
          <a:xfrm flipH="1">
            <a:off x="8247529" y="1471295"/>
            <a:ext cx="196266" cy="73402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8B0BF9D-3ED3-4C53-928B-275ABD65A7F6}"/>
              </a:ext>
            </a:extLst>
          </p:cNvPr>
          <p:cNvCxnSpPr>
            <a:cxnSpLocks/>
          </p:cNvCxnSpPr>
          <p:nvPr/>
        </p:nvCxnSpPr>
        <p:spPr>
          <a:xfrm>
            <a:off x="9108139" y="1489337"/>
            <a:ext cx="681320" cy="7159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9B3C82B1-9B1A-4A0A-9DFB-EDA17E14291A}"/>
              </a:ext>
            </a:extLst>
          </p:cNvPr>
          <p:cNvSpPr txBox="1"/>
          <p:nvPr/>
        </p:nvSpPr>
        <p:spPr>
          <a:xfrm>
            <a:off x="10040074" y="1905811"/>
            <a:ext cx="1091641" cy="369332"/>
          </a:xfrm>
          <a:prstGeom prst="rect">
            <a:avLst/>
          </a:prstGeom>
          <a:noFill/>
          <a:ln>
            <a:solidFill>
              <a:srgbClr val="00B0F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b="1" dirty="0"/>
              <a:t>promote</a:t>
            </a:r>
            <a:endParaRPr lang="en-IN" b="1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86F1E34-1773-4436-B03A-8E6C13020E72}"/>
              </a:ext>
            </a:extLst>
          </p:cNvPr>
          <p:cNvCxnSpPr>
            <a:cxnSpLocks/>
          </p:cNvCxnSpPr>
          <p:nvPr/>
        </p:nvCxnSpPr>
        <p:spPr>
          <a:xfrm flipV="1">
            <a:off x="9986167" y="1847327"/>
            <a:ext cx="0" cy="389384"/>
          </a:xfrm>
          <a:prstGeom prst="straightConnector1">
            <a:avLst/>
          </a:prstGeom>
          <a:ln>
            <a:headEnd type="none" w="med" len="med"/>
            <a:tailEnd type="arrow" w="med" len="med"/>
          </a:ln>
          <a:effectLst>
            <a:glow rad="101600">
              <a:schemeClr val="accent2">
                <a:satMod val="175000"/>
                <a:alpha val="40000"/>
              </a:schemeClr>
            </a:glow>
            <a:outerShdw blurRad="38100" dist="25400" dir="5400000" rotWithShape="0">
              <a:srgbClr val="000000">
                <a:alpha val="35000"/>
              </a:srgb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4FA7675-0424-47CF-A286-070B70A29D2E}"/>
              </a:ext>
            </a:extLst>
          </p:cNvPr>
          <p:cNvCxnSpPr/>
          <p:nvPr/>
        </p:nvCxnSpPr>
        <p:spPr>
          <a:xfrm>
            <a:off x="9637059" y="2344967"/>
            <a:ext cx="0" cy="546847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3F9CA63-62CA-492A-A6BE-7935481023C5}"/>
              </a:ext>
            </a:extLst>
          </p:cNvPr>
          <p:cNvCxnSpPr/>
          <p:nvPr/>
        </p:nvCxnSpPr>
        <p:spPr>
          <a:xfrm>
            <a:off x="10282518" y="2344967"/>
            <a:ext cx="0" cy="546847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5931550A-1A01-4A2B-ACB1-78B007600702}"/>
              </a:ext>
            </a:extLst>
          </p:cNvPr>
          <p:cNvSpPr/>
          <p:nvPr/>
        </p:nvSpPr>
        <p:spPr>
          <a:xfrm rot="3231488">
            <a:off x="8380428" y="3358703"/>
            <a:ext cx="999268" cy="543400"/>
          </a:xfrm>
          <a:prstGeom prst="rightArrow">
            <a:avLst/>
          </a:prstGeom>
          <a:solidFill>
            <a:srgbClr val="00B0F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68F34E2-103E-4FE2-9E12-8C880F30FFF1}"/>
              </a:ext>
            </a:extLst>
          </p:cNvPr>
          <p:cNvSpPr/>
          <p:nvPr/>
        </p:nvSpPr>
        <p:spPr>
          <a:xfrm>
            <a:off x="8801710" y="4368992"/>
            <a:ext cx="1756432" cy="53788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>
                <a:solidFill>
                  <a:schemeClr val="tx1"/>
                </a:solidFill>
              </a:rPr>
              <a:t>57</a:t>
            </a:r>
            <a:r>
              <a:rPr lang="en-US" sz="2200" b="1" dirty="0">
                <a:solidFill>
                  <a:srgbClr val="FF0000"/>
                </a:solidFill>
              </a:rPr>
              <a:t>  </a:t>
            </a:r>
            <a:r>
              <a:rPr lang="en-US" sz="2200" b="1" dirty="0">
                <a:solidFill>
                  <a:schemeClr val="tx1"/>
                </a:solidFill>
              </a:rPr>
              <a:t>100</a:t>
            </a:r>
            <a:r>
              <a:rPr lang="en-US" sz="2200" b="1" dirty="0">
                <a:solidFill>
                  <a:srgbClr val="FF0000"/>
                </a:solidFill>
              </a:rPr>
              <a:t> 152</a:t>
            </a:r>
            <a:endParaRPr lang="en-IN" sz="2200" b="1" dirty="0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1498B62-5B0A-46EC-B35C-EB42B023DD41}"/>
              </a:ext>
            </a:extLst>
          </p:cNvPr>
          <p:cNvCxnSpPr/>
          <p:nvPr/>
        </p:nvCxnSpPr>
        <p:spPr>
          <a:xfrm>
            <a:off x="9314329" y="4368992"/>
            <a:ext cx="0" cy="53788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9FF0ED57-8A42-40B8-9CE0-B5B50DEE9F28}"/>
              </a:ext>
            </a:extLst>
          </p:cNvPr>
          <p:cNvCxnSpPr/>
          <p:nvPr/>
        </p:nvCxnSpPr>
        <p:spPr>
          <a:xfrm>
            <a:off x="9937374" y="4390101"/>
            <a:ext cx="0" cy="53788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75FAA973-2455-489A-8D86-972B570C1CDF}"/>
              </a:ext>
            </a:extLst>
          </p:cNvPr>
          <p:cNvSpPr/>
          <p:nvPr/>
        </p:nvSpPr>
        <p:spPr>
          <a:xfrm>
            <a:off x="7784433" y="5569755"/>
            <a:ext cx="561229" cy="54684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/>
              <a:t>20</a:t>
            </a:r>
            <a:endParaRPr lang="en-IN" sz="2200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9FAC485-100D-4579-BD95-351B167F5D07}"/>
              </a:ext>
            </a:extLst>
          </p:cNvPr>
          <p:cNvSpPr/>
          <p:nvPr/>
        </p:nvSpPr>
        <p:spPr>
          <a:xfrm>
            <a:off x="8794514" y="5569755"/>
            <a:ext cx="561229" cy="54684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/>
              <a:t>85</a:t>
            </a:r>
            <a:endParaRPr lang="en-IN" sz="2200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532DB21-4E5D-49E5-BE58-98B2405DB23D}"/>
              </a:ext>
            </a:extLst>
          </p:cNvPr>
          <p:cNvSpPr/>
          <p:nvPr/>
        </p:nvSpPr>
        <p:spPr>
          <a:xfrm>
            <a:off x="9949970" y="5569755"/>
            <a:ext cx="679890" cy="54684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/>
              <a:t>120</a:t>
            </a:r>
            <a:endParaRPr lang="en-IN" sz="2200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C657F14-0EE7-49F6-B921-339A779BB708}"/>
              </a:ext>
            </a:extLst>
          </p:cNvPr>
          <p:cNvSpPr/>
          <p:nvPr/>
        </p:nvSpPr>
        <p:spPr>
          <a:xfrm>
            <a:off x="10930695" y="5569755"/>
            <a:ext cx="679890" cy="54684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/>
              <a:t>175</a:t>
            </a:r>
            <a:endParaRPr lang="en-IN" sz="2200" dirty="0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409DE83D-E87A-4233-9220-B1ED1931C88D}"/>
              </a:ext>
            </a:extLst>
          </p:cNvPr>
          <p:cNvCxnSpPr>
            <a:cxnSpLocks/>
          </p:cNvCxnSpPr>
          <p:nvPr/>
        </p:nvCxnSpPr>
        <p:spPr>
          <a:xfrm flipH="1">
            <a:off x="9108139" y="4906874"/>
            <a:ext cx="188076" cy="55006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0F4ED39-1A1E-4EB2-9F1E-B4D312A9ACE5}"/>
              </a:ext>
            </a:extLst>
          </p:cNvPr>
          <p:cNvCxnSpPr>
            <a:cxnSpLocks/>
          </p:cNvCxnSpPr>
          <p:nvPr/>
        </p:nvCxnSpPr>
        <p:spPr>
          <a:xfrm flipH="1">
            <a:off x="8247529" y="4878725"/>
            <a:ext cx="546985" cy="62145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EB4CF02A-C4A7-4A83-8707-471B993EDB41}"/>
              </a:ext>
            </a:extLst>
          </p:cNvPr>
          <p:cNvCxnSpPr>
            <a:cxnSpLocks/>
          </p:cNvCxnSpPr>
          <p:nvPr/>
        </p:nvCxnSpPr>
        <p:spPr>
          <a:xfrm>
            <a:off x="10498603" y="4921964"/>
            <a:ext cx="620353" cy="57821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E59B87B-69B7-4B44-9FE9-7A2EB910D406}"/>
              </a:ext>
            </a:extLst>
          </p:cNvPr>
          <p:cNvCxnSpPr>
            <a:cxnSpLocks/>
          </p:cNvCxnSpPr>
          <p:nvPr/>
        </p:nvCxnSpPr>
        <p:spPr>
          <a:xfrm>
            <a:off x="9925753" y="4869683"/>
            <a:ext cx="213329" cy="58725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1368B79-C778-4B66-80F5-E3F6D0557C82}"/>
              </a:ext>
            </a:extLst>
          </p:cNvPr>
          <p:cNvCxnSpPr/>
          <p:nvPr/>
        </p:nvCxnSpPr>
        <p:spPr>
          <a:xfrm>
            <a:off x="9986167" y="6329082"/>
            <a:ext cx="1661863" cy="0"/>
          </a:xfrm>
          <a:prstGeom prst="line">
            <a:avLst/>
          </a:prstGeom>
          <a:effectLst>
            <a:glow rad="139700">
              <a:schemeClr val="accent4">
                <a:satMod val="175000"/>
                <a:alpha val="40000"/>
              </a:schemeClr>
            </a:glow>
            <a:outerShdw blurRad="38100" dist="25400" dir="5400000" rotWithShape="0">
              <a:srgbClr val="000000">
                <a:alpha val="35000"/>
              </a:srgb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B45E06AE-F8BD-4C05-A70B-3FB456E55BC2}"/>
              </a:ext>
            </a:extLst>
          </p:cNvPr>
          <p:cNvSpPr txBox="1"/>
          <p:nvPr/>
        </p:nvSpPr>
        <p:spPr>
          <a:xfrm>
            <a:off x="10195892" y="6373905"/>
            <a:ext cx="1146468" cy="369332"/>
          </a:xfrm>
          <a:prstGeom prst="rect">
            <a:avLst/>
          </a:prstGeom>
          <a:noFill/>
          <a:ln>
            <a:solidFill>
              <a:srgbClr val="7030A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b="1" dirty="0"/>
              <a:t>Splitting </a:t>
            </a:r>
            <a:endParaRPr lang="en-IN" b="1" dirty="0"/>
          </a:p>
        </p:txBody>
      </p:sp>
      <p:sp>
        <p:nvSpPr>
          <p:cNvPr id="47" name="Content Placeholder 46">
            <a:extLst>
              <a:ext uri="{FF2B5EF4-FFF2-40B4-BE49-F238E27FC236}">
                <a16:creationId xmlns:a16="http://schemas.microsoft.com/office/drawing/2014/main" id="{B8513B1D-00FF-45E8-9C7E-1FF32350A113}"/>
              </a:ext>
            </a:extLst>
          </p:cNvPr>
          <p:cNvSpPr>
            <a:spLocks noGrp="1"/>
          </p:cNvSpPr>
          <p:nvPr>
            <p:ph idx="1"/>
          </p:nvPr>
        </p:nvSpPr>
        <p:spPr>
          <a:xfrm flipH="1">
            <a:off x="-957352" y="5853953"/>
            <a:ext cx="125460" cy="232138"/>
          </a:xfrm>
        </p:spPr>
        <p:txBody>
          <a:bodyPr>
            <a:normAutofit fontScale="62500" lnSpcReduction="20000"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966173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167B30-8454-49CE-B52F-0DA99E3764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5851" y="241362"/>
            <a:ext cx="8964706" cy="1135063"/>
          </a:xfrm>
        </p:spPr>
        <p:txBody>
          <a:bodyPr>
            <a:normAutofit/>
          </a:bodyPr>
          <a:lstStyle/>
          <a:p>
            <a:pPr algn="ctr"/>
            <a:r>
              <a:rPr lang="en-US" sz="4800" dirty="0">
                <a:latin typeface="Bell MT" panose="02020503060305020303" pitchFamily="18" charset="0"/>
              </a:rPr>
              <a:t> </a:t>
            </a:r>
            <a:endParaRPr lang="en-IN" sz="4800" dirty="0">
              <a:latin typeface="Bell MT" panose="02020503060305020303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BA4899-1345-4627-BE7D-CD1FCBED3702}"/>
              </a:ext>
            </a:extLst>
          </p:cNvPr>
          <p:cNvSpPr txBox="1"/>
          <p:nvPr/>
        </p:nvSpPr>
        <p:spPr>
          <a:xfrm>
            <a:off x="508363" y="206799"/>
            <a:ext cx="15472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u="sng" dirty="0">
                <a:solidFill>
                  <a:srgbClr val="00B050"/>
                </a:solidFill>
                <a:latin typeface="Bell MT" panose="02020503060305020303" pitchFamily="18" charset="0"/>
              </a:rPr>
              <a:t>Example</a:t>
            </a:r>
            <a:r>
              <a:rPr lang="en-US" sz="2400" b="1" i="1" u="sng" dirty="0">
                <a:solidFill>
                  <a:srgbClr val="92D050"/>
                </a:solidFill>
                <a:latin typeface="Bell MT" panose="02020503060305020303" pitchFamily="18" charset="0"/>
              </a:rPr>
              <a:t>:-</a:t>
            </a:r>
            <a:endParaRPr lang="en-IN" sz="2400" b="1" i="1" u="sng" dirty="0">
              <a:solidFill>
                <a:srgbClr val="92D050"/>
              </a:solidFill>
              <a:latin typeface="Bell MT" panose="02020503060305020303" pitchFamily="18" charset="0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12EF9EA-629F-4DC2-B03D-236B2C3935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75" t="34164" r="19815" b="19068"/>
          <a:stretch/>
        </p:blipFill>
        <p:spPr>
          <a:xfrm>
            <a:off x="1215851" y="1708219"/>
            <a:ext cx="9797142" cy="4431322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B5E53F7-64AB-4805-B189-528F68E08B92}"/>
              </a:ext>
            </a:extLst>
          </p:cNvPr>
          <p:cNvSpPr txBox="1"/>
          <p:nvPr/>
        </p:nvSpPr>
        <p:spPr>
          <a:xfrm>
            <a:off x="2532184" y="437631"/>
            <a:ext cx="68127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rgbClr val="990000"/>
                </a:solidFill>
                <a:latin typeface="Bell MT" panose="02020503060305020303" pitchFamily="18" charset="0"/>
                <a:ea typeface="+mj-ea"/>
                <a:cs typeface="+mj-cs"/>
              </a:rPr>
              <a:t>Inserting : </a:t>
            </a:r>
            <a:r>
              <a:rPr lang="en-US" sz="4800" dirty="0">
                <a:solidFill>
                  <a:srgbClr val="99000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60,25,100,90</a:t>
            </a:r>
            <a:endParaRPr lang="en-IN" sz="4800" dirty="0">
              <a:solidFill>
                <a:srgbClr val="990000"/>
              </a:solidFill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0521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B11C0-EBD4-479E-AEA3-A0A93444B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5112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rgbClr val="990000"/>
                </a:solidFill>
                <a:latin typeface="Bell MT" panose="02020503060305020303" pitchFamily="18" charset="0"/>
              </a:rPr>
              <a:t>Objectives</a:t>
            </a:r>
            <a:endParaRPr lang="en-IN" sz="4800" b="1" dirty="0">
              <a:solidFill>
                <a:srgbClr val="990000"/>
              </a:solidFill>
              <a:latin typeface="Bell MT" panose="02020503060305020303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BC0B9F-CF0F-4022-B3E8-A5F0750990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42427"/>
            <a:ext cx="10515600" cy="5550461"/>
          </a:xfrm>
        </p:spPr>
        <p:txBody>
          <a:bodyPr>
            <a:normAutofit fontScale="92500" lnSpcReduction="20000"/>
          </a:bodyPr>
          <a:lstStyle/>
          <a:p>
            <a:endParaRPr lang="en-US" dirty="0"/>
          </a:p>
          <a:p>
            <a:pPr>
              <a:buFont typeface="Wingdings" panose="05000000000000000000" pitchFamily="2" charset="2"/>
              <a:buChar char="q"/>
            </a:pPr>
            <a:r>
              <a:rPr lang="en-IN" sz="4000" dirty="0"/>
              <a:t>  </a:t>
            </a:r>
            <a:r>
              <a:rPr lang="en-I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Structures of Tree.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Principle of 2-3-4 Tree.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Properties &amp; Features.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Insertion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Deletion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Application.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Advantages &amp; Disadvantages.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Conclusion.</a:t>
            </a:r>
          </a:p>
        </p:txBody>
      </p:sp>
    </p:spTree>
    <p:extLst>
      <p:ext uri="{BB962C8B-B14F-4D97-AF65-F5344CB8AC3E}">
        <p14:creationId xmlns:p14="http://schemas.microsoft.com/office/powerpoint/2010/main" val="2424052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8264F0-8026-457E-A85B-B97B19077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865" y="477297"/>
            <a:ext cx="10014112" cy="132080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5300" b="1" dirty="0">
                <a:solidFill>
                  <a:srgbClr val="990000"/>
                </a:solidFill>
                <a:latin typeface="Bell MT" panose="02020503060305020303" pitchFamily="18" charset="0"/>
              </a:rPr>
              <a:t>Inserting : </a:t>
            </a:r>
            <a:r>
              <a:rPr lang="en-US" sz="5300" dirty="0">
                <a:solidFill>
                  <a:srgbClr val="99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70,34,12</a:t>
            </a:r>
            <a:b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51F6C6F-23DF-44C4-9F52-3F6AB0583A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18" t="41913" r="19931" b="19448"/>
          <a:stretch/>
        </p:blipFill>
        <p:spPr>
          <a:xfrm>
            <a:off x="1020651" y="1668027"/>
            <a:ext cx="10122971" cy="4783016"/>
          </a:xfrm>
          <a:prstGeom prst="snip2DiagRect">
            <a:avLst>
              <a:gd name="adj1" fmla="val 0"/>
              <a:gd name="adj2" fmla="val 8147"/>
            </a:avLst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5579405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E85C56-77D5-44D7-B7D9-1C43186956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084" y="382855"/>
            <a:ext cx="9671589" cy="1325563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rgbClr val="990000"/>
                </a:solidFill>
                <a:latin typeface="Bell MT" panose="02020503060305020303" pitchFamily="18" charset="0"/>
              </a:rPr>
              <a:t>Inserting : </a:t>
            </a:r>
            <a:r>
              <a:rPr lang="en-US" sz="4800" dirty="0">
                <a:solidFill>
                  <a:srgbClr val="99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10,65</a:t>
            </a:r>
            <a:endParaRPr lang="en-IN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1D1C2259-FA65-4E75-BCFF-B37B7D1401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06" t="41934" r="20033" b="18974"/>
          <a:stretch/>
        </p:blipFill>
        <p:spPr>
          <a:xfrm>
            <a:off x="859084" y="1567543"/>
            <a:ext cx="10344827" cy="4742821"/>
          </a:xfrm>
          <a:prstGeom prst="snip2DiagRect">
            <a:avLst>
              <a:gd name="adj1" fmla="val 0"/>
              <a:gd name="adj2" fmla="val 8311"/>
            </a:avLst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6823446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D4AFF-7995-4B4E-94CF-5BF70F690A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4094" y="347179"/>
            <a:ext cx="9797833" cy="1325563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rgbClr val="990000"/>
                </a:solidFill>
                <a:latin typeface="Bell MT" panose="02020503060305020303" pitchFamily="18" charset="0"/>
              </a:rPr>
              <a:t>Inserting : </a:t>
            </a:r>
            <a:r>
              <a:rPr lang="en-US" sz="4800" dirty="0">
                <a:solidFill>
                  <a:srgbClr val="99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88,120,20,77</a:t>
            </a:r>
            <a:endParaRPr lang="en-IN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3DEF04F-D759-4CCA-A4E9-4F2054458B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72" t="39822" r="19455" b="19483"/>
          <a:stretch/>
        </p:blipFill>
        <p:spPr>
          <a:xfrm>
            <a:off x="1024238" y="1587640"/>
            <a:ext cx="10139477" cy="4803112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6661854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6258F-5DCD-445B-8EFE-089B3FD6D9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231657"/>
            <a:ext cx="8596668" cy="1320800"/>
          </a:xfrm>
        </p:spPr>
        <p:txBody>
          <a:bodyPr>
            <a:normAutofit/>
          </a:bodyPr>
          <a:lstStyle/>
          <a:p>
            <a:pPr algn="ctr"/>
            <a:r>
              <a:rPr lang="en-US" sz="4800" dirty="0">
                <a:solidFill>
                  <a:srgbClr val="99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Pseudocode  for  </a:t>
            </a:r>
            <a:r>
              <a:rPr lang="en-US" sz="4800" b="1" dirty="0">
                <a:solidFill>
                  <a:srgbClr val="990000"/>
                </a:solidFill>
                <a:latin typeface="Bell MT" panose="02020503060305020303" pitchFamily="18" charset="0"/>
              </a:rPr>
              <a:t>INSERTION</a:t>
            </a:r>
            <a:endParaRPr lang="en-IN" sz="4800" b="1" dirty="0">
              <a:solidFill>
                <a:srgbClr val="990000"/>
              </a:solidFill>
              <a:latin typeface="Bell MT" panose="02020503060305020303" pitchFamily="18" charset="0"/>
            </a:endParaRPr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E797D517-4F09-420A-B929-CBC56D40DC04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42231" y="1043187"/>
            <a:ext cx="10872436" cy="563231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insert(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value,root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    if(root==null)  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         root =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newnode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(value);  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/*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while </a:t>
            </a:r>
            <a:r>
              <a:rPr lang="en-US" altLang="en-US" sz="2000" i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altLang="en-US" sz="2000" i="1" baseline="300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</a:t>
            </a:r>
            <a:r>
              <a:rPr lang="en-US" altLang="en-US" sz="2000" i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insertion we don't have root, create new node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*/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         return;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if(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root.data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&gt; value)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         if(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root.left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==null)   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/*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000" i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 check left subtree is free or occupied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*/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      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              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root.left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=new node(value);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               return;      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/*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If space available in left subtree, insert and return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*/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           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          insert(value,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root.left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);  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/*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calling insert once &amp; inform that </a:t>
            </a:r>
            <a:r>
              <a:rPr kumimoji="0" lang="en-US" altLang="en-US" sz="2000" b="0" i="1" u="none" strike="noStrike" cap="none" normalizeH="0" baseline="0" dirty="0" err="1">
                <a:ln>
                  <a:noFill/>
                </a:ln>
                <a:solidFill>
                  <a:srgbClr val="00B05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need to insert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                                                    value to left of sub tree only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*/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endParaRPr kumimoji="0" lang="en-US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37214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DCF52-5564-4409-9EF0-6F7F96271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501" y="145208"/>
            <a:ext cx="9943774" cy="696685"/>
          </a:xfrm>
        </p:spPr>
        <p:txBody>
          <a:bodyPr>
            <a:normAutofit/>
          </a:bodyPr>
          <a:lstStyle/>
          <a:p>
            <a:r>
              <a:rPr lang="en-US" sz="2200" b="1" i="1" dirty="0">
                <a:solidFill>
                  <a:schemeClr val="accent1">
                    <a:lumMod val="75000"/>
                  </a:schemeClr>
                </a:solidFill>
                <a:latin typeface="Bell MT" panose="02020503060305020303" pitchFamily="18" charset="0"/>
              </a:rPr>
              <a:t>Continue..</a:t>
            </a:r>
            <a:endParaRPr lang="en-IN" sz="2200" b="1" i="1" dirty="0">
              <a:solidFill>
                <a:schemeClr val="accent1">
                  <a:lumMod val="75000"/>
                </a:schemeClr>
              </a:solidFill>
              <a:latin typeface="Bell MT" panose="02020503060305020303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497B1E-4EFE-4548-A51D-1FB8F69210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502" y="674296"/>
            <a:ext cx="11028997" cy="6038495"/>
          </a:xfrm>
        </p:spPr>
        <p:txBody>
          <a:bodyPr>
            <a:norm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if(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root.data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&lt; value)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         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if(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root.right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==null)   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/*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To check right subtree is free or occupied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*/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{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            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root.right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=new node(value);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             return;        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/*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If space available in right subtree, insert and return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*/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           }    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            insert(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value,root.right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);  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/*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calling insert once &amp; inform</a:t>
            </a:r>
            <a:r>
              <a:rPr lang="en-US" altLang="en-US" sz="2000" i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that </a:t>
            </a:r>
            <a:r>
              <a:rPr kumimoji="0" lang="en-US" altLang="en-US" sz="2000" b="0" i="1" u="none" strike="noStrike" cap="none" normalizeH="0" baseline="0" dirty="0" err="1">
                <a:ln>
                  <a:noFill/>
                </a:ln>
                <a:solidFill>
                  <a:srgbClr val="00B05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need to insert value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i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</a:t>
            </a:r>
            <a:r>
              <a:rPr lang="en-US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r>
              <a:rPr lang="en-US" sz="20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i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                          to right of sub tree only</a:t>
            </a:r>
            <a:r>
              <a:rPr lang="en-US" sz="20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*/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26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2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11324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DE3F0E-BB9D-4594-BBC7-314A75375FD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sz="8800" dirty="0">
                <a:solidFill>
                  <a:srgbClr val="7030A0"/>
                </a:solidFill>
                <a:latin typeface="Bell MT" panose="02020503060305020303" pitchFamily="18" charset="0"/>
              </a:rPr>
              <a:t>DELETION</a:t>
            </a:r>
            <a:endParaRPr lang="en-IN" sz="8800" dirty="0">
              <a:solidFill>
                <a:srgbClr val="7030A0"/>
              </a:solidFill>
              <a:latin typeface="Bell MT" panose="02020503060305020303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14B0BE-1C67-4641-9469-B2B9F373B51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89962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19034D-34BA-4182-8F3B-C37A8C781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5594" y="331695"/>
            <a:ext cx="8596668" cy="1320800"/>
          </a:xfrm>
        </p:spPr>
        <p:txBody>
          <a:bodyPr/>
          <a:lstStyle/>
          <a:p>
            <a:pPr algn="ctr"/>
            <a:r>
              <a:rPr lang="en-US" sz="4800" dirty="0">
                <a:solidFill>
                  <a:srgbClr val="99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Algorithm for </a:t>
            </a:r>
            <a:r>
              <a:rPr lang="en-US" sz="4800" b="1" dirty="0">
                <a:solidFill>
                  <a:srgbClr val="990000"/>
                </a:solidFill>
                <a:latin typeface="Bell MT" panose="02020503060305020303" pitchFamily="18" charset="0"/>
              </a:rPr>
              <a:t>DELETION</a:t>
            </a:r>
            <a:endParaRPr lang="en-IN" sz="4800" b="1" dirty="0">
              <a:solidFill>
                <a:srgbClr val="990000"/>
              </a:solidFill>
              <a:latin typeface="Bell MT" panose="02020503060305020303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6530F7-5009-4304-A1D9-51307A8E6D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1371600"/>
            <a:ext cx="10649073" cy="5262283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500" u="sng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Searching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Compare - value from its root to each sub tree until it match.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After Finding - Swap data item with the </a:t>
            </a:r>
            <a:r>
              <a:rPr lang="en-US" sz="2300" i="1" u="sng" dirty="0">
                <a:latin typeface="Arial" panose="020B0604020202020204" pitchFamily="34" charset="0"/>
                <a:cs typeface="Arial" panose="020B0604020202020204" pitchFamily="34" charset="0"/>
              </a:rPr>
              <a:t>in-order successor</a:t>
            </a: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0" indent="0">
              <a:buNone/>
            </a:pPr>
            <a:endParaRPr lang="en-US" sz="23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On way down the tree</a:t>
            </a:r>
            <a:r>
              <a:rPr lang="en-US" sz="2400" i="1" dirty="0">
                <a:latin typeface="Arial" panose="020B0604020202020204" pitchFamily="34" charset="0"/>
                <a:cs typeface="Arial" panose="020B0604020202020204" pitchFamily="34" charset="0"/>
              </a:rPr>
              <a:t>(both value &amp; successor),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convert  </a:t>
            </a:r>
          </a:p>
          <a:p>
            <a:pPr marL="0" indent="0">
              <a:buNone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   2-node into 3-node (or) 3-node  into  4-node.</a:t>
            </a:r>
          </a:p>
          <a:p>
            <a:pPr marL="0" indent="0">
              <a:buNone/>
            </a:pPr>
            <a:endParaRPr lang="en-IN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Ensure that deleted value must be in 3-node (or) 4-node leaf,</a:t>
            </a:r>
          </a:p>
          <a:p>
            <a:pPr marL="0" indent="0">
              <a:buNone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   then remove value from leaf.</a:t>
            </a:r>
          </a:p>
          <a:p>
            <a:pPr marL="0" indent="0">
              <a:buNone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                </a:t>
            </a:r>
            <a:r>
              <a:rPr lang="en-US" sz="2200" dirty="0">
                <a:solidFill>
                  <a:srgbClr val="570DC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/*</a:t>
            </a:r>
            <a:r>
              <a:rPr lang="en-US" sz="2200" b="1" u="sng" dirty="0">
                <a:solidFill>
                  <a:srgbClr val="570DC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Note</a:t>
            </a:r>
            <a:r>
              <a:rPr lang="en-US" sz="2200" dirty="0">
                <a:solidFill>
                  <a:srgbClr val="570DC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 </a:t>
            </a:r>
            <a:r>
              <a:rPr lang="en-US" sz="2200" i="1" dirty="0">
                <a:solidFill>
                  <a:srgbClr val="570DC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2-node leaf creates problem</a:t>
            </a:r>
            <a:r>
              <a:rPr lang="en-US" sz="2200" dirty="0">
                <a:solidFill>
                  <a:srgbClr val="570DC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*/</a:t>
            </a:r>
            <a:endParaRPr lang="en-IN" sz="2200" dirty="0">
              <a:solidFill>
                <a:srgbClr val="570DC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65160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AE258A-762D-4D75-A40A-5168261CAD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221628"/>
          </a:xfrm>
        </p:spPr>
        <p:txBody>
          <a:bodyPr>
            <a:normAutofit/>
          </a:bodyPr>
          <a:lstStyle/>
          <a:p>
            <a:pPr algn="ctr"/>
            <a:r>
              <a:rPr lang="en-US" sz="4800" dirty="0">
                <a:solidFill>
                  <a:srgbClr val="99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Special Case for </a:t>
            </a:r>
            <a:r>
              <a:rPr lang="en-US" sz="4800" b="1" dirty="0">
                <a:solidFill>
                  <a:srgbClr val="990000"/>
                </a:solidFill>
                <a:latin typeface="Bell MT" panose="02020503060305020303" pitchFamily="18" charset="0"/>
              </a:rPr>
              <a:t>DELETION</a:t>
            </a:r>
            <a:endParaRPr lang="en-IN" sz="4800" b="1" dirty="0">
              <a:solidFill>
                <a:srgbClr val="990000"/>
              </a:solidFill>
              <a:latin typeface="Bell MT" panose="02020503060305020303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5A9983-BEB8-4BF7-853F-4EE81C62F7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17811"/>
            <a:ext cx="10515600" cy="5244353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en-IN" sz="2400" i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Case 1</a:t>
            </a:r>
            <a:r>
              <a:rPr lang="en-IN" sz="2400" dirty="0">
                <a:latin typeface="Arial" panose="020B0604020202020204" pitchFamily="34" charset="0"/>
                <a:cs typeface="Arial" panose="020B0604020202020204" pitchFamily="34" charset="0"/>
              </a:rPr>
              <a:t>:  </a:t>
            </a:r>
            <a:r>
              <a:rPr lang="en-US" sz="2400" i="0" dirty="0">
                <a:solidFill>
                  <a:srgbClr val="3A3A3A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Element in Leaf Node with </a:t>
            </a:r>
            <a:r>
              <a:rPr lang="en-US" sz="2400" b="1" i="0" dirty="0">
                <a:solidFill>
                  <a:srgbClr val="3A3A3A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2 Key/Values</a:t>
            </a:r>
            <a:r>
              <a:rPr lang="en-US" sz="2400" i="0" dirty="0">
                <a:solidFill>
                  <a:srgbClr val="3A3A3A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b="1" dirty="0">
                <a:solidFill>
                  <a:srgbClr val="570DC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2200" b="1" i="0" dirty="0">
                <a:solidFill>
                  <a:srgbClr val="570DC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elete</a:t>
            </a:r>
            <a:r>
              <a:rPr lang="en-US" sz="22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it </a:t>
            </a:r>
            <a:r>
              <a:rPr lang="en-US" sz="2200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2200" i="0" u="sng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traight forward</a:t>
            </a:r>
            <a:r>
              <a:rPr lang="en-US" sz="2200" b="0" i="0" dirty="0">
                <a:solidFill>
                  <a:srgbClr val="570DC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914400" lvl="2" indent="0">
              <a:buNone/>
            </a:pPr>
            <a:endParaRPr lang="en-IN" sz="2200" dirty="0">
              <a:solidFill>
                <a:srgbClr val="570DC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n-US" sz="2400" i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Case 2</a:t>
            </a:r>
            <a:r>
              <a:rPr lang="en-US" sz="2400" dirty="0">
                <a:solidFill>
                  <a:srgbClr val="3A3A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 </a:t>
            </a:r>
            <a:r>
              <a:rPr lang="en-US" sz="2400" i="0" dirty="0">
                <a:solidFill>
                  <a:srgbClr val="3A3A3A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Element </a:t>
            </a:r>
            <a:r>
              <a:rPr lang="en-US" sz="2400" dirty="0">
                <a:solidFill>
                  <a:srgbClr val="3A3A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</a:t>
            </a:r>
            <a:r>
              <a:rPr lang="en-US" sz="2400" i="0" dirty="0">
                <a:solidFill>
                  <a:srgbClr val="3A3A3A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i="0" dirty="0">
                <a:solidFill>
                  <a:srgbClr val="3A3A3A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Internal Node</a:t>
            </a:r>
            <a:r>
              <a:rPr lang="en-US" sz="2400" i="0" dirty="0">
                <a:solidFill>
                  <a:srgbClr val="3A3A3A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sz="2200" b="0" i="0" dirty="0">
                <a:solidFill>
                  <a:srgbClr val="3A3A3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If left Child - 2 keys, </a:t>
            </a:r>
            <a:r>
              <a:rPr lang="en-IN" sz="2200" b="1" dirty="0">
                <a:solidFill>
                  <a:srgbClr val="570DC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IN" sz="2200" b="1" i="0" dirty="0">
                <a:solidFill>
                  <a:srgbClr val="570DC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redecessor</a:t>
            </a:r>
            <a:r>
              <a:rPr lang="en-US" sz="2200" b="0" i="0" dirty="0">
                <a:solidFill>
                  <a:srgbClr val="570DC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&amp; </a:t>
            </a:r>
            <a:r>
              <a:rPr lang="en-US" sz="2200" b="1" i="0" dirty="0">
                <a:solidFill>
                  <a:srgbClr val="570DC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delete</a:t>
            </a:r>
            <a:r>
              <a:rPr lang="en-US" sz="2200" i="0" dirty="0">
                <a:solidFill>
                  <a:srgbClr val="570DC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sz="2200" b="0" i="0" dirty="0">
                <a:solidFill>
                  <a:srgbClr val="3A3A3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If Right Child - 2 keys, </a:t>
            </a:r>
            <a:r>
              <a:rPr lang="en-US" sz="2200" b="1" i="0" dirty="0">
                <a:solidFill>
                  <a:srgbClr val="570DC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Successor</a:t>
            </a:r>
            <a:r>
              <a:rPr lang="en-US" sz="2200" b="0" i="0" dirty="0">
                <a:solidFill>
                  <a:srgbClr val="570DC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&amp; </a:t>
            </a:r>
            <a:r>
              <a:rPr lang="en-US" sz="2200" b="1" i="0" dirty="0">
                <a:solidFill>
                  <a:srgbClr val="570DC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delete</a:t>
            </a:r>
            <a:r>
              <a:rPr lang="en-US" sz="2200" i="0" dirty="0">
                <a:solidFill>
                  <a:srgbClr val="3A3A3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sz="2200" b="0" i="0" dirty="0">
                <a:solidFill>
                  <a:srgbClr val="3A3A3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Both child - 1 ke</a:t>
            </a:r>
            <a:r>
              <a:rPr lang="en-US" sz="2200" dirty="0">
                <a:solidFill>
                  <a:srgbClr val="3A3A3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y, </a:t>
            </a:r>
            <a:r>
              <a:rPr lang="en-US" sz="2200" b="1" dirty="0">
                <a:solidFill>
                  <a:srgbClr val="570DC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Merge</a:t>
            </a:r>
            <a:r>
              <a:rPr lang="en-US" sz="2200" dirty="0">
                <a:solidFill>
                  <a:srgbClr val="570DC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&amp; </a:t>
            </a:r>
            <a:r>
              <a:rPr lang="en-US" sz="2200" b="1" dirty="0">
                <a:solidFill>
                  <a:srgbClr val="570DC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delete</a:t>
            </a:r>
            <a:r>
              <a:rPr lang="en-US" sz="2200" b="0" i="0" dirty="0">
                <a:solidFill>
                  <a:srgbClr val="3A3A3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914400" lvl="2" indent="0">
              <a:buNone/>
            </a:pPr>
            <a:endParaRPr lang="en-US" sz="2200" i="0" dirty="0">
              <a:solidFill>
                <a:srgbClr val="3A3A3A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n-US" sz="2400" i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Case 3</a:t>
            </a:r>
            <a:r>
              <a:rPr lang="en-US" sz="2400" dirty="0">
                <a:solidFill>
                  <a:srgbClr val="3A3A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 </a:t>
            </a:r>
            <a:r>
              <a:rPr lang="en-US" sz="2400" i="0" dirty="0">
                <a:solidFill>
                  <a:srgbClr val="3A3A3A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Element in </a:t>
            </a:r>
            <a:r>
              <a:rPr lang="en-US" sz="2400" b="1" i="0" dirty="0">
                <a:solidFill>
                  <a:srgbClr val="3A3A3A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not Internal Node</a:t>
            </a:r>
            <a:r>
              <a:rPr lang="en-US" sz="2400" i="0" dirty="0">
                <a:solidFill>
                  <a:srgbClr val="3A3A3A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lvl="2" indent="-342900">
              <a:buFont typeface="Wingdings" panose="05000000000000000000" pitchFamily="2" charset="2"/>
              <a:buChar char="Ø"/>
            </a:pPr>
            <a:r>
              <a:rPr lang="en-US" sz="2200" b="0" i="0" dirty="0">
                <a:solidFill>
                  <a:srgbClr val="3A3A3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Node - 1 key with Sibling - 2 keys, </a:t>
            </a:r>
            <a:r>
              <a:rPr lang="en-US" sz="2200" b="1" i="0" dirty="0">
                <a:solidFill>
                  <a:srgbClr val="570DC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Rotate element </a:t>
            </a:r>
            <a:r>
              <a:rPr lang="en-US" sz="2200" i="0" dirty="0">
                <a:solidFill>
                  <a:srgbClr val="570DC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&amp;</a:t>
            </a:r>
            <a:r>
              <a:rPr lang="en-US" sz="2200" b="1" i="0" dirty="0">
                <a:solidFill>
                  <a:srgbClr val="570DC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delete.</a:t>
            </a:r>
          </a:p>
          <a:p>
            <a:pPr lvl="2" indent="-342900">
              <a:buFont typeface="Wingdings" panose="05000000000000000000" pitchFamily="2" charset="2"/>
              <a:buChar char="Ø"/>
            </a:pPr>
            <a:r>
              <a:rPr lang="en-US" sz="2200" b="0" i="0" dirty="0">
                <a:solidFill>
                  <a:srgbClr val="3A3A3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Node - 1 key with Sibling - 1 key, </a:t>
            </a:r>
            <a:r>
              <a:rPr lang="en-US" sz="2200" b="1" dirty="0">
                <a:solidFill>
                  <a:srgbClr val="570DC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sz="2200" b="1" i="0" dirty="0">
                <a:solidFill>
                  <a:srgbClr val="570DC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erge </a:t>
            </a:r>
            <a:r>
              <a:rPr lang="en-US" sz="2200" i="0" dirty="0">
                <a:solidFill>
                  <a:srgbClr val="570DC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&amp;</a:t>
            </a:r>
            <a:r>
              <a:rPr lang="en-US" sz="2200" b="1" i="0" dirty="0">
                <a:solidFill>
                  <a:srgbClr val="570DC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delete</a:t>
            </a:r>
            <a:r>
              <a:rPr lang="en-US" sz="2200" b="0" i="0" dirty="0">
                <a:solidFill>
                  <a:srgbClr val="3A3A3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200" dirty="0">
              <a:solidFill>
                <a:srgbClr val="3A3A3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0521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34E32-3C4C-474D-8525-3D0754759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739" y="278579"/>
            <a:ext cx="10114596" cy="1320800"/>
          </a:xfrm>
        </p:spPr>
        <p:txBody>
          <a:bodyPr>
            <a:noAutofit/>
          </a:bodyPr>
          <a:lstStyle/>
          <a:p>
            <a:r>
              <a:rPr lang="en-US" sz="2200" b="1" i="1" dirty="0">
                <a:solidFill>
                  <a:schemeClr val="accent1">
                    <a:lumMod val="75000"/>
                  </a:schemeClr>
                </a:solidFill>
                <a:latin typeface="Bell MT" panose="02020503060305020303" pitchFamily="18" charset="0"/>
              </a:rPr>
              <a:t>Continue..</a:t>
            </a:r>
            <a:endParaRPr lang="en-IN" sz="2200" b="1" i="1" dirty="0">
              <a:solidFill>
                <a:schemeClr val="accent1">
                  <a:lumMod val="75000"/>
                </a:schemeClr>
              </a:solidFill>
              <a:latin typeface="Bell MT" panose="02020503060305020303" pitchFamily="18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4E4EEB4-ABEA-4961-BB91-C14C1E3B5D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9" t="14763" r="5887" b="1957"/>
          <a:stretch/>
        </p:blipFill>
        <p:spPr>
          <a:xfrm>
            <a:off x="805739" y="1021977"/>
            <a:ext cx="10464596" cy="5069689"/>
          </a:xfr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9B0DD440-FE09-4122-9C5A-CDA5F721F16E}"/>
              </a:ext>
            </a:extLst>
          </p:cNvPr>
          <p:cNvSpPr/>
          <p:nvPr/>
        </p:nvSpPr>
        <p:spPr>
          <a:xfrm>
            <a:off x="9998110" y="3215473"/>
            <a:ext cx="462224" cy="522514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41D16-5883-4BEF-AEC5-52E3059EB87B}"/>
              </a:ext>
            </a:extLst>
          </p:cNvPr>
          <p:cNvSpPr txBox="1"/>
          <p:nvPr/>
        </p:nvSpPr>
        <p:spPr>
          <a:xfrm>
            <a:off x="1712258" y="6210089"/>
            <a:ext cx="8748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NOTE:</a:t>
            </a:r>
            <a:r>
              <a:rPr lang="en-US" dirty="0"/>
              <a:t> A leaf node should have </a:t>
            </a:r>
            <a:r>
              <a:rPr lang="en-US" dirty="0" err="1"/>
              <a:t>atleast</a:t>
            </a:r>
            <a:r>
              <a:rPr lang="en-US" dirty="0"/>
              <a:t> 1-neighbour to perform deletion  (Balance)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745199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F3993-595B-4FCE-B448-1DF8559DF5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352" y="346176"/>
            <a:ext cx="8596668" cy="1038329"/>
          </a:xfrm>
        </p:spPr>
        <p:txBody>
          <a:bodyPr/>
          <a:lstStyle/>
          <a:p>
            <a:r>
              <a:rPr lang="en-US" sz="2200" b="1" i="1" dirty="0">
                <a:solidFill>
                  <a:schemeClr val="accent1">
                    <a:lumMod val="75000"/>
                  </a:schemeClr>
                </a:solidFill>
                <a:latin typeface="Bell MT" panose="02020503060305020303" pitchFamily="18" charset="0"/>
              </a:rPr>
              <a:t>Continue..</a:t>
            </a:r>
            <a:endParaRPr lang="en-IN" sz="2200" b="1" i="1" dirty="0">
              <a:solidFill>
                <a:schemeClr val="accent1">
                  <a:lumMod val="75000"/>
                </a:schemeClr>
              </a:solidFill>
              <a:latin typeface="Bell MT" panose="02020503060305020303" pitchFamily="18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CAE6492-3D12-49DE-BCCD-25DA8CE96E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6" t="16352" r="5302" b="4947"/>
          <a:stretch/>
        </p:blipFill>
        <p:spPr>
          <a:xfrm>
            <a:off x="904352" y="1196246"/>
            <a:ext cx="10440237" cy="5034223"/>
          </a:xfr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20315CE8-7DD3-401F-B65D-1924CE1BDBE1}"/>
              </a:ext>
            </a:extLst>
          </p:cNvPr>
          <p:cNvSpPr/>
          <p:nvPr/>
        </p:nvSpPr>
        <p:spPr>
          <a:xfrm>
            <a:off x="9847385" y="3647552"/>
            <a:ext cx="703384" cy="321547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420938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6362FB-DF5C-4826-B5BB-A5BCE1D2BE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613" y="268941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rgbClr val="990000"/>
                </a:solidFill>
                <a:latin typeface="Bell MT" panose="02020503060305020303" pitchFamily="18" charset="0"/>
              </a:rPr>
              <a:t>Introduction</a:t>
            </a:r>
            <a:endParaRPr lang="en-IN" sz="4800" b="1" dirty="0">
              <a:solidFill>
                <a:srgbClr val="990000"/>
              </a:solidFill>
              <a:latin typeface="Bell MT" panose="02020503060305020303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CA1C1E-BF7B-4DF9-876D-76EACDDC32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6787" y="1243014"/>
            <a:ext cx="10515600" cy="5614986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en-US" sz="2400" b="1" i="0" dirty="0">
                <a:solidFill>
                  <a:srgbClr val="3A3A3A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2-3-4 Tree</a:t>
            </a:r>
            <a:r>
              <a:rPr lang="en-US" sz="2400" b="0" i="0" dirty="0">
                <a:solidFill>
                  <a:srgbClr val="3A3A3A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is a Self-balancing,</a:t>
            </a:r>
            <a:r>
              <a:rPr lang="en-IN" sz="2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Data structure</a:t>
            </a:r>
            <a:r>
              <a:rPr lang="en-US" sz="2400" b="0" i="0" dirty="0">
                <a:solidFill>
                  <a:srgbClr val="3A3A3A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>
              <a:buFont typeface="Wingdings" panose="05000000000000000000" pitchFamily="2" charset="2"/>
              <a:buChar char="ü"/>
            </a:pPr>
            <a:endParaRPr lang="en-US" sz="2400" b="0" i="0" dirty="0">
              <a:solidFill>
                <a:srgbClr val="3A3A3A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n-IN" sz="2400" dirty="0">
                <a:solidFill>
                  <a:srgbClr val="3A3A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It is also</a:t>
            </a:r>
            <a:r>
              <a:rPr lang="en-IN" sz="2400" b="0" i="0" dirty="0">
                <a:solidFill>
                  <a:srgbClr val="3A3A3A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called as </a:t>
            </a:r>
            <a:r>
              <a:rPr lang="en-IN" sz="2400" b="0" i="1" u="sng" dirty="0">
                <a:solidFill>
                  <a:srgbClr val="570DC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en-IN" sz="2400" b="0" i="1" u="sng" baseline="30000" dirty="0">
                <a:solidFill>
                  <a:srgbClr val="570DC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r>
              <a:rPr lang="en-IN" sz="2400" b="0" i="1" u="sng" dirty="0">
                <a:solidFill>
                  <a:srgbClr val="570DC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order B-Trees</a:t>
            </a:r>
            <a:r>
              <a:rPr lang="en-IN" sz="2400" b="0" i="1" dirty="0">
                <a:solidFill>
                  <a:srgbClr val="570DC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IN" sz="2400" b="1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IN" sz="2400" b="0" i="0" dirty="0">
                <a:solidFill>
                  <a:srgbClr val="3A3A3A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sz="2400" b="0" i="0" u="sng" dirty="0">
                <a:solidFill>
                  <a:srgbClr val="570DC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Multiway tree of order 4</a:t>
            </a:r>
            <a:r>
              <a:rPr lang="en-IN" sz="2400" b="0" i="0" u="sng" dirty="0">
                <a:solidFill>
                  <a:srgbClr val="3A3A3A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>
              <a:buFont typeface="Wingdings" panose="05000000000000000000" pitchFamily="2" charset="2"/>
              <a:buChar char="ü"/>
            </a:pPr>
            <a:endParaRPr lang="en-IN" sz="2400" b="0" i="0" u="sng" dirty="0">
              <a:solidFill>
                <a:srgbClr val="3A3A3A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rgbClr val="3A3A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Non</a:t>
            </a:r>
            <a:r>
              <a:rPr lang="en-US" sz="2400" b="0" i="0" dirty="0">
                <a:solidFill>
                  <a:srgbClr val="3A3A3A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-leaf nodes should have </a:t>
            </a:r>
            <a:r>
              <a:rPr lang="en-US" sz="2400" b="0" i="0" dirty="0" err="1">
                <a:solidFill>
                  <a:srgbClr val="3A3A3A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at_least</a:t>
            </a:r>
            <a:r>
              <a:rPr lang="en-US" sz="2400" b="0" i="0" dirty="0">
                <a:solidFill>
                  <a:srgbClr val="3A3A3A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1 - data item.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3A3A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</a:t>
            </a:r>
            <a:r>
              <a:rPr lang="en-US" sz="2800" dirty="0">
                <a:solidFill>
                  <a:srgbClr val="3A3A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i.e.,</a:t>
            </a:r>
            <a:r>
              <a:rPr lang="en-US" sz="2800" b="0" i="0" dirty="0">
                <a:solidFill>
                  <a:srgbClr val="3A3A3A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sz="2400" dirty="0">
                <a:solidFill>
                  <a:srgbClr val="3A3A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Node will not exist with</a:t>
            </a:r>
            <a:r>
              <a:rPr lang="en-US" sz="2400" b="0" i="0" dirty="0">
                <a:solidFill>
                  <a:srgbClr val="0070C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0 - data item</a:t>
            </a:r>
            <a:endParaRPr lang="en-US" sz="2400" b="0" i="0" dirty="0">
              <a:solidFill>
                <a:srgbClr val="3A3A3A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ü"/>
            </a:pPr>
            <a:endParaRPr lang="en-US" sz="2400" b="0" i="0" dirty="0">
              <a:solidFill>
                <a:srgbClr val="3A3A3A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Non-leaf node always has “ one more link (</a:t>
            </a:r>
            <a:r>
              <a:rPr lang="en-US" sz="2400" dirty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child</a:t>
            </a: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”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than its “ data item (</a:t>
            </a:r>
            <a:r>
              <a:rPr lang="en-US" sz="2400" dirty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root</a:t>
            </a: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”</a:t>
            </a:r>
          </a:p>
          <a:p>
            <a:pPr marL="0" indent="0">
              <a:buNone/>
            </a:pPr>
            <a:r>
              <a:rPr lang="en-IN" sz="3200" dirty="0">
                <a:latin typeface="Arial" panose="020B0604020202020204" pitchFamily="34" charset="0"/>
                <a:cs typeface="Arial" panose="020B0604020202020204" pitchFamily="34" charset="0"/>
              </a:rPr>
              <a:t>         </a:t>
            </a:r>
            <a:r>
              <a:rPr lang="en-IN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i.e.,   L=D+1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749719-A6CA-4C67-B4A3-AA88DE35773C}"/>
              </a:ext>
            </a:extLst>
          </p:cNvPr>
          <p:cNvSpPr txBox="1"/>
          <p:nvPr/>
        </p:nvSpPr>
        <p:spPr>
          <a:xfrm>
            <a:off x="6760787" y="5534304"/>
            <a:ext cx="4625790" cy="769441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200" b="1" dirty="0">
                <a:latin typeface="Bodoni MT" panose="02070603080606020203" pitchFamily="18" charset="0"/>
              </a:rPr>
              <a:t>L</a:t>
            </a:r>
            <a:r>
              <a:rPr lang="en-US" dirty="0">
                <a:latin typeface="Bodoni MT" panose="02070603080606020203" pitchFamily="18" charset="0"/>
              </a:rPr>
              <a:t> </a:t>
            </a:r>
            <a:r>
              <a:rPr lang="en-US" dirty="0">
                <a:latin typeface="Bodoni MT" panose="02070603080606020203" pitchFamily="18" charset="0"/>
                <a:sym typeface="Wingdings" panose="05000000000000000000" pitchFamily="2" charset="2"/>
              </a:rPr>
              <a:t> </a:t>
            </a:r>
            <a:r>
              <a:rPr lang="en-US" sz="2200" dirty="0">
                <a:latin typeface="Bodoni MT" panose="02070603080606020203" pitchFamily="18" charset="0"/>
                <a:sym typeface="Wingdings" panose="05000000000000000000" pitchFamily="2" charset="2"/>
              </a:rPr>
              <a:t>Number of </a:t>
            </a:r>
            <a:r>
              <a:rPr lang="en-US" sz="2200" b="1" dirty="0">
                <a:latin typeface="Bodoni MT" panose="02070603080606020203" pitchFamily="18" charset="0"/>
                <a:sym typeface="Wingdings" panose="05000000000000000000" pitchFamily="2" charset="2"/>
              </a:rPr>
              <a:t>Links</a:t>
            </a:r>
            <a:r>
              <a:rPr lang="en-US" sz="2200" dirty="0">
                <a:latin typeface="Bodoni MT" panose="02070603080606020203" pitchFamily="18" charset="0"/>
                <a:sym typeface="Wingdings" panose="05000000000000000000" pitchFamily="2" charset="2"/>
              </a:rPr>
              <a:t> (</a:t>
            </a:r>
            <a:r>
              <a:rPr lang="en-US" sz="2200" i="1" dirty="0">
                <a:latin typeface="Bodoni MT" panose="02070603080606020203" pitchFamily="18" charset="0"/>
                <a:sym typeface="Wingdings" panose="05000000000000000000" pitchFamily="2" charset="2"/>
              </a:rPr>
              <a:t>child of root</a:t>
            </a:r>
            <a:r>
              <a:rPr lang="en-US" dirty="0">
                <a:latin typeface="Bodoni MT" panose="02070603080606020203" pitchFamily="18" charset="0"/>
                <a:sym typeface="Wingdings" panose="05000000000000000000" pitchFamily="2" charset="2"/>
              </a:rPr>
              <a:t>)</a:t>
            </a:r>
          </a:p>
          <a:p>
            <a:r>
              <a:rPr lang="en-US" sz="2200" b="1" dirty="0">
                <a:latin typeface="Bodoni MT" panose="02070603080606020203" pitchFamily="18" charset="0"/>
                <a:sym typeface="Wingdings" panose="05000000000000000000" pitchFamily="2" charset="2"/>
              </a:rPr>
              <a:t>D</a:t>
            </a:r>
            <a:r>
              <a:rPr lang="en-US" dirty="0">
                <a:latin typeface="Bodoni MT" panose="02070603080606020203" pitchFamily="18" charset="0"/>
                <a:sym typeface="Wingdings" panose="05000000000000000000" pitchFamily="2" charset="2"/>
              </a:rPr>
              <a:t>  </a:t>
            </a:r>
            <a:r>
              <a:rPr lang="en-US" sz="2200" dirty="0">
                <a:latin typeface="Bodoni MT" panose="02070603080606020203" pitchFamily="18" charset="0"/>
                <a:sym typeface="Wingdings" panose="05000000000000000000" pitchFamily="2" charset="2"/>
              </a:rPr>
              <a:t>Number of </a:t>
            </a:r>
            <a:r>
              <a:rPr lang="en-US" sz="2200" b="1" dirty="0">
                <a:latin typeface="Bodoni MT" panose="02070603080606020203" pitchFamily="18" charset="0"/>
                <a:sym typeface="Wingdings" panose="05000000000000000000" pitchFamily="2" charset="2"/>
              </a:rPr>
              <a:t>Data item </a:t>
            </a:r>
            <a:r>
              <a:rPr lang="en-US" sz="2200" dirty="0">
                <a:latin typeface="Bodoni MT" panose="02070603080606020203" pitchFamily="18" charset="0"/>
                <a:sym typeface="Wingdings" panose="05000000000000000000" pitchFamily="2" charset="2"/>
              </a:rPr>
              <a:t>(</a:t>
            </a:r>
            <a:r>
              <a:rPr lang="en-US" sz="2200" i="1" dirty="0">
                <a:latin typeface="Bodoni MT" panose="02070603080606020203" pitchFamily="18" charset="0"/>
                <a:sym typeface="Wingdings" panose="05000000000000000000" pitchFamily="2" charset="2"/>
              </a:rPr>
              <a:t>root</a:t>
            </a:r>
            <a:r>
              <a:rPr lang="en-US" sz="2200" dirty="0">
                <a:latin typeface="Bodoni MT" panose="02070603080606020203" pitchFamily="18" charset="0"/>
                <a:sym typeface="Wingdings" panose="05000000000000000000" pitchFamily="2" charset="2"/>
              </a:rPr>
              <a:t>) </a:t>
            </a:r>
            <a:endParaRPr lang="en-IN" sz="2200" dirty="0">
              <a:latin typeface="Bodoni MT" panose="02070603080606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40365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578AFA-5482-43A9-8876-2866CAEB42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541" y="135077"/>
            <a:ext cx="10560423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sz="5300" b="1" dirty="0">
                <a:solidFill>
                  <a:srgbClr val="990000"/>
                </a:solidFill>
                <a:latin typeface="Bell MT" panose="02020503060305020303" pitchFamily="18" charset="0"/>
              </a:rPr>
              <a:t>Deletion</a:t>
            </a:r>
            <a:r>
              <a:rPr lang="en-US" sz="5300" b="0" i="0" dirty="0">
                <a:solidFill>
                  <a:srgbClr val="3A3A3A"/>
                </a:solidFill>
                <a:effectLst/>
                <a:latin typeface="Bell MT" panose="02020503060305020303" pitchFamily="18" charset="0"/>
              </a:rPr>
              <a:t> </a:t>
            </a:r>
            <a:r>
              <a:rPr lang="en-US" sz="5300" b="1" dirty="0">
                <a:solidFill>
                  <a:srgbClr val="990000"/>
                </a:solidFill>
                <a:latin typeface="Bell MT" panose="02020503060305020303" pitchFamily="18" charset="0"/>
              </a:rPr>
              <a:t>operation in sequence</a:t>
            </a:r>
            <a:br>
              <a:rPr lang="en-US" sz="4800" b="0" i="0" dirty="0">
                <a:solidFill>
                  <a:srgbClr val="3A3A3A"/>
                </a:solidFill>
                <a:effectLst/>
                <a:latin typeface="Bell MT" panose="02020503060305020303" pitchFamily="18" charset="0"/>
              </a:rPr>
            </a:br>
            <a:r>
              <a:rPr lang="en-US" sz="4800" b="0" i="0" dirty="0">
                <a:solidFill>
                  <a:srgbClr val="3A3A3A"/>
                </a:solidFill>
                <a:effectLst/>
                <a:latin typeface="Bell MT" panose="02020503060305020303" pitchFamily="18" charset="0"/>
              </a:rPr>
              <a:t> {</a:t>
            </a:r>
            <a:r>
              <a:rPr lang="en-US" i="0" dirty="0">
                <a:solidFill>
                  <a:srgbClr val="00B050"/>
                </a:solidFill>
                <a:effectLst/>
                <a:latin typeface="Verdana" panose="020B0604030504040204" pitchFamily="34" charset="0"/>
              </a:rPr>
              <a:t>1, 7, 6, 9, 3, 8</a:t>
            </a:r>
            <a:r>
              <a:rPr lang="en-US" sz="4800" dirty="0">
                <a:solidFill>
                  <a:srgbClr val="3A3A3A"/>
                </a:solidFill>
                <a:latin typeface="Bell MT" panose="02020503060305020303" pitchFamily="18" charset="0"/>
              </a:rPr>
              <a:t>}</a:t>
            </a:r>
            <a:endParaRPr lang="en-IN" sz="4800" dirty="0">
              <a:solidFill>
                <a:srgbClr val="3A3A3A"/>
              </a:solidFill>
              <a:latin typeface="Bell MT" panose="02020503060305020303" pitchFamily="18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BFE74EC-62CF-4E3D-B5FD-F3DD781745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1" t="6049" r="1811" b="2685"/>
          <a:stretch/>
        </p:blipFill>
        <p:spPr>
          <a:xfrm>
            <a:off x="1290515" y="2008093"/>
            <a:ext cx="9386449" cy="405204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037301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98D721-B117-469E-A941-5152978836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39619"/>
            <a:ext cx="10425952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sz="5300" b="1" dirty="0">
                <a:solidFill>
                  <a:srgbClr val="990000"/>
                </a:solidFill>
                <a:latin typeface="Bell MT" panose="02020503060305020303" pitchFamily="18" charset="0"/>
              </a:rPr>
              <a:t>Removed</a:t>
            </a:r>
            <a:r>
              <a:rPr lang="en-US" sz="5300" dirty="0">
                <a:latin typeface="Bell MT" panose="02020503060305020303" pitchFamily="18" charset="0"/>
              </a:rPr>
              <a:t> : </a:t>
            </a:r>
            <a:r>
              <a:rPr lang="en-US" sz="5300" dirty="0">
                <a:solidFill>
                  <a:srgbClr val="00B050"/>
                </a:solidFill>
                <a:latin typeface="Bell MT" panose="02020503060305020303" pitchFamily="18" charset="0"/>
                <a:cs typeface="Times New Roman" panose="02020603050405020304" pitchFamily="18" charset="0"/>
              </a:rPr>
              <a:t>1</a:t>
            </a:r>
            <a:r>
              <a:rPr lang="en-US" sz="5300" dirty="0">
                <a:latin typeface="Bell MT" panose="02020503060305020303" pitchFamily="18" charset="0"/>
              </a:rPr>
              <a:t> </a:t>
            </a:r>
            <a:r>
              <a:rPr lang="en-US" sz="5300" b="1" dirty="0">
                <a:solidFill>
                  <a:schemeClr val="tx1"/>
                </a:solidFill>
                <a:latin typeface="Bell MT" panose="02020503060305020303" pitchFamily="18" charset="0"/>
              </a:rPr>
              <a:t>||</a:t>
            </a:r>
            <a:r>
              <a:rPr lang="en-US" sz="5300" dirty="0">
                <a:latin typeface="Bell MT" panose="02020503060305020303" pitchFamily="18" charset="0"/>
              </a:rPr>
              <a:t> </a:t>
            </a:r>
            <a:r>
              <a:rPr lang="en-US" sz="5300" b="1" dirty="0">
                <a:solidFill>
                  <a:srgbClr val="990000"/>
                </a:solidFill>
                <a:latin typeface="Bell MT" panose="02020503060305020303" pitchFamily="18" charset="0"/>
              </a:rPr>
              <a:t>Next</a:t>
            </a:r>
            <a:r>
              <a:rPr lang="en-US" sz="5300" dirty="0">
                <a:latin typeface="Bell MT" panose="02020503060305020303" pitchFamily="18" charset="0"/>
              </a:rPr>
              <a:t> </a:t>
            </a:r>
            <a:r>
              <a:rPr lang="en-US" sz="5300" b="1" dirty="0">
                <a:solidFill>
                  <a:srgbClr val="990000"/>
                </a:solidFill>
                <a:latin typeface="Bell MT" panose="02020503060305020303" pitchFamily="18" charset="0"/>
              </a:rPr>
              <a:t>Deletion</a:t>
            </a:r>
            <a:r>
              <a:rPr lang="en-US" sz="5300" dirty="0">
                <a:latin typeface="Bell MT" panose="02020503060305020303" pitchFamily="18" charset="0"/>
              </a:rPr>
              <a:t> : </a:t>
            </a:r>
            <a:r>
              <a:rPr lang="en-US" sz="5300" dirty="0">
                <a:solidFill>
                  <a:srgbClr val="00B050"/>
                </a:solidFill>
                <a:latin typeface="Bell MT" panose="02020503060305020303" pitchFamily="18" charset="0"/>
                <a:cs typeface="Times New Roman" panose="02020603050405020304" pitchFamily="18" charset="0"/>
              </a:rPr>
              <a:t>7</a:t>
            </a:r>
            <a:br>
              <a:rPr lang="en-US" sz="5300" dirty="0">
                <a:solidFill>
                  <a:srgbClr val="00B050"/>
                </a:solidFill>
                <a:latin typeface="Bell MT" panose="02020503060305020303" pitchFamily="18" charset="0"/>
                <a:cs typeface="Times New Roman" panose="02020603050405020304" pitchFamily="18" charset="0"/>
              </a:rPr>
            </a:br>
            <a:r>
              <a:rPr 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(Single key 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but it has </a:t>
            </a:r>
            <a:r>
              <a:rPr lang="en-US" u="sng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b="1" u="sng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u="sng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</a:t>
            </a:r>
            <a:r>
              <a:rPr lang="en-US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siblings</a:t>
            </a:r>
            <a:r>
              <a:rPr 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IN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98CAFD0-0122-4F19-AEAF-D2AD07C7E9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69" t="18409" r="10143" b="-1"/>
          <a:stretch/>
        </p:blipFill>
        <p:spPr>
          <a:xfrm>
            <a:off x="7028331" y="2241461"/>
            <a:ext cx="4876800" cy="312419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4CDA1F7B-33B8-4614-954E-621CF31657A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1" t="6049" r="1811" b="2685"/>
          <a:stretch/>
        </p:blipFill>
        <p:spPr>
          <a:xfrm>
            <a:off x="286871" y="2241460"/>
            <a:ext cx="4876800" cy="312419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C9F71328-ED3D-492A-B84D-FA3058FDF675}"/>
              </a:ext>
            </a:extLst>
          </p:cNvPr>
          <p:cNvSpPr/>
          <p:nvPr/>
        </p:nvSpPr>
        <p:spPr>
          <a:xfrm>
            <a:off x="5396753" y="3429000"/>
            <a:ext cx="1443318" cy="578224"/>
          </a:xfrm>
          <a:prstGeom prst="rightArrow">
            <a:avLst/>
          </a:prstGeom>
          <a:solidFill>
            <a:srgbClr val="C00000"/>
          </a:solidFill>
          <a:ln>
            <a:solidFill>
              <a:srgbClr val="00B05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3030E1-82C0-4035-B094-AFB57033E573}"/>
              </a:ext>
            </a:extLst>
          </p:cNvPr>
          <p:cNvSpPr txBox="1"/>
          <p:nvPr/>
        </p:nvSpPr>
        <p:spPr>
          <a:xfrm>
            <a:off x="529389" y="5686376"/>
            <a:ext cx="59939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800" i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Case 1</a:t>
            </a:r>
            <a:r>
              <a:rPr lang="en-IN" sz="1800" dirty="0">
                <a:latin typeface="Arial" panose="020B0604020202020204" pitchFamily="34" charset="0"/>
                <a:cs typeface="Arial" panose="020B0604020202020204" pitchFamily="34" charset="0"/>
              </a:rPr>
              <a:t>:  </a:t>
            </a:r>
            <a:r>
              <a:rPr lang="en-US" sz="1800" i="0" dirty="0">
                <a:solidFill>
                  <a:srgbClr val="3A3A3A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Element in </a:t>
            </a:r>
            <a:r>
              <a:rPr lang="en-US" sz="1800" b="1" i="0" dirty="0">
                <a:solidFill>
                  <a:srgbClr val="3A3A3A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Leaf Node </a:t>
            </a:r>
            <a:r>
              <a:rPr lang="en-US" sz="1800" i="0" dirty="0">
                <a:solidFill>
                  <a:srgbClr val="3A3A3A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with at-least </a:t>
            </a:r>
            <a:r>
              <a:rPr lang="en-US" sz="1800" i="0" u="sng" dirty="0">
                <a:solidFill>
                  <a:srgbClr val="3A3A3A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2 Key </a:t>
            </a:r>
            <a:r>
              <a:rPr lang="en-US" sz="1800" b="1" i="0" dirty="0">
                <a:solidFill>
                  <a:srgbClr val="3A3A3A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(1) (2)</a:t>
            </a:r>
          </a:p>
          <a:p>
            <a:r>
              <a:rPr lang="en-US" i="1" dirty="0">
                <a:solidFill>
                  <a:srgbClr val="570DC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     </a:t>
            </a:r>
            <a:r>
              <a:rPr lang="en-US" b="1" i="1" dirty="0">
                <a:solidFill>
                  <a:srgbClr val="570DC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 we delete it</a:t>
            </a:r>
            <a:endParaRPr lang="en-IN" b="1" i="1" dirty="0">
              <a:solidFill>
                <a:srgbClr val="570DC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71022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ED0001-48F7-4AE5-A1CB-E46AC79A6E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6774" y="179899"/>
            <a:ext cx="9395013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sz="5300" b="1" dirty="0">
                <a:solidFill>
                  <a:srgbClr val="990000"/>
                </a:solidFill>
                <a:latin typeface="Bell MT" panose="02020503060305020303" pitchFamily="18" charset="0"/>
              </a:rPr>
              <a:t>Rotate</a:t>
            </a:r>
            <a:r>
              <a:rPr lang="en-US" sz="5300" dirty="0">
                <a:latin typeface="Bell MT" panose="02020503060305020303" pitchFamily="18" charset="0"/>
              </a:rPr>
              <a:t> </a:t>
            </a:r>
            <a:r>
              <a:rPr lang="en-US" sz="5300" dirty="0">
                <a:solidFill>
                  <a:schemeClr val="tx1"/>
                </a:solidFill>
                <a:latin typeface="Bell MT" panose="02020503060305020303" pitchFamily="18" charset="0"/>
              </a:rPr>
              <a:t>:</a:t>
            </a:r>
            <a:r>
              <a:rPr lang="en-US" sz="5300" dirty="0">
                <a:latin typeface="Bell MT" panose="02020503060305020303" pitchFamily="18" charset="0"/>
              </a:rPr>
              <a:t> </a:t>
            </a:r>
            <a:r>
              <a:rPr lang="en-US" sz="53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US" sz="5300" dirty="0">
                <a:latin typeface="Bell MT" panose="02020503060305020303" pitchFamily="18" charset="0"/>
              </a:rPr>
              <a:t> </a:t>
            </a:r>
            <a:r>
              <a:rPr lang="en-US" sz="5300" b="1" dirty="0">
                <a:solidFill>
                  <a:schemeClr val="tx1"/>
                </a:solidFill>
                <a:latin typeface="Bell MT" panose="02020503060305020303" pitchFamily="18" charset="0"/>
              </a:rPr>
              <a:t>&amp;</a:t>
            </a:r>
            <a:r>
              <a:rPr lang="en-US" sz="5300" dirty="0">
                <a:latin typeface="Bell MT" panose="02020503060305020303" pitchFamily="18" charset="0"/>
              </a:rPr>
              <a:t> </a:t>
            </a:r>
            <a:r>
              <a:rPr lang="en-US" sz="53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en-US" sz="5300" dirty="0">
                <a:solidFill>
                  <a:srgbClr val="00B050"/>
                </a:solidFill>
                <a:latin typeface="Bell MT" panose="02020503060305020303" pitchFamily="18" charset="0"/>
              </a:rPr>
              <a:t> </a:t>
            </a:r>
            <a:br>
              <a:rPr lang="en-US" dirty="0">
                <a:solidFill>
                  <a:srgbClr val="00B050"/>
                </a:solidFill>
              </a:rPr>
            </a:br>
            <a:r>
              <a:rPr 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Sibling had </a:t>
            </a:r>
            <a:r>
              <a:rPr lang="en-US" sz="4000" u="sng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4000" b="1" u="sng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u="sng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keys</a:t>
            </a:r>
            <a:r>
              <a:rPr 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IN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01624B9-5C82-4290-B42A-E8CEC0E323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" t="19646" r="1910" b="2272"/>
          <a:stretch/>
        </p:blipFill>
        <p:spPr>
          <a:xfrm>
            <a:off x="7056641" y="1888717"/>
            <a:ext cx="4923037" cy="341697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01D3E8B-60C2-4590-AE1E-E8A9484AA93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69" t="18409" r="10143" b="-1"/>
          <a:stretch/>
        </p:blipFill>
        <p:spPr>
          <a:xfrm>
            <a:off x="347737" y="1887363"/>
            <a:ext cx="4923037" cy="341697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65A3F2CE-E28F-4540-9A59-41CEE52476F1}"/>
              </a:ext>
            </a:extLst>
          </p:cNvPr>
          <p:cNvSpPr/>
          <p:nvPr/>
        </p:nvSpPr>
        <p:spPr>
          <a:xfrm>
            <a:off x="5614737" y="3203821"/>
            <a:ext cx="1187116" cy="784058"/>
          </a:xfrm>
          <a:prstGeom prst="rightArrow">
            <a:avLst/>
          </a:prstGeom>
          <a:solidFill>
            <a:srgbClr val="C000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41BF85-FD75-4DB7-8F52-61AC337DE1B1}"/>
              </a:ext>
            </a:extLst>
          </p:cNvPr>
          <p:cNvSpPr txBox="1"/>
          <p:nvPr/>
        </p:nvSpPr>
        <p:spPr>
          <a:xfrm>
            <a:off x="1508123" y="5602371"/>
            <a:ext cx="53059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i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Case 3 </a:t>
            </a:r>
            <a:r>
              <a:rPr lang="en-US" sz="1800" dirty="0">
                <a:solidFill>
                  <a:srgbClr val="3A3A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 </a:t>
            </a:r>
            <a:r>
              <a:rPr lang="en-US" sz="1800" i="0" dirty="0">
                <a:solidFill>
                  <a:srgbClr val="3A3A3A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Element is </a:t>
            </a:r>
            <a:r>
              <a:rPr lang="en-US" sz="1800" b="1" i="0" dirty="0">
                <a:solidFill>
                  <a:srgbClr val="3A3A3A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not Internal Node</a:t>
            </a:r>
          </a:p>
          <a:p>
            <a:r>
              <a:rPr lang="en-US" sz="1800" b="0" i="0" dirty="0">
                <a:solidFill>
                  <a:srgbClr val="3A3A3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Node - </a:t>
            </a:r>
            <a:r>
              <a:rPr lang="en-US" sz="1800" b="0" i="0" u="sng" dirty="0">
                <a:solidFill>
                  <a:srgbClr val="3A3A3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 keys</a:t>
            </a:r>
            <a:r>
              <a:rPr lang="en-US" sz="1800" b="1" i="0" dirty="0">
                <a:solidFill>
                  <a:srgbClr val="3A3A3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(3)(6) </a:t>
            </a:r>
            <a:r>
              <a:rPr lang="en-US" sz="1800" b="0" i="0" dirty="0">
                <a:solidFill>
                  <a:srgbClr val="3A3A3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with Sibling - </a:t>
            </a:r>
            <a:r>
              <a:rPr lang="en-US" sz="1800" b="0" i="0" u="sng" dirty="0">
                <a:solidFill>
                  <a:srgbClr val="3A3A3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 keys</a:t>
            </a:r>
            <a:r>
              <a:rPr lang="en-US" sz="1800" b="1" i="0" dirty="0">
                <a:solidFill>
                  <a:srgbClr val="3A3A3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(4)(5)</a:t>
            </a:r>
            <a:r>
              <a:rPr lang="en-US" sz="1800" i="0" dirty="0">
                <a:solidFill>
                  <a:srgbClr val="3A3A3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b="1" i="0" dirty="0">
                <a:solidFill>
                  <a:srgbClr val="3A3A3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</a:t>
            </a:r>
          </a:p>
          <a:p>
            <a:r>
              <a:rPr lang="en-US" dirty="0">
                <a:solidFill>
                  <a:srgbClr val="3A3A3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</a:t>
            </a:r>
            <a:r>
              <a:rPr lang="en-US" sz="1800" b="0" i="0" dirty="0">
                <a:solidFill>
                  <a:srgbClr val="3A3A3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i="1" dirty="0">
                <a:solidFill>
                  <a:srgbClr val="570DC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Rotate </a:t>
            </a:r>
            <a:r>
              <a:rPr lang="en-US" sz="1800" b="1" i="1" dirty="0">
                <a:solidFill>
                  <a:srgbClr val="570DC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&amp;  Delete it</a:t>
            </a:r>
            <a:endParaRPr lang="en-IN" b="1" i="1" dirty="0"/>
          </a:p>
        </p:txBody>
      </p:sp>
    </p:spTree>
    <p:extLst>
      <p:ext uri="{BB962C8B-B14F-4D97-AF65-F5344CB8AC3E}">
        <p14:creationId xmlns:p14="http://schemas.microsoft.com/office/powerpoint/2010/main" val="17196271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B54998-652C-4A7E-B161-2B102804A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30306" y="374090"/>
            <a:ext cx="111252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sz="5300" b="1" dirty="0">
                <a:solidFill>
                  <a:srgbClr val="990000"/>
                </a:solidFill>
                <a:latin typeface="Bell MT" panose="02020503060305020303" pitchFamily="18" charset="0"/>
              </a:rPr>
              <a:t>Removed</a:t>
            </a:r>
            <a:r>
              <a:rPr lang="en-US" sz="5300" b="1" dirty="0">
                <a:solidFill>
                  <a:schemeClr val="tx1"/>
                </a:solidFill>
                <a:latin typeface="Bell MT" panose="02020503060305020303" pitchFamily="18" charset="0"/>
              </a:rPr>
              <a:t> </a:t>
            </a:r>
            <a:r>
              <a:rPr lang="en-US" sz="5300" dirty="0">
                <a:solidFill>
                  <a:schemeClr val="tx1"/>
                </a:solidFill>
                <a:latin typeface="Bell MT" panose="02020503060305020303" pitchFamily="18" charset="0"/>
              </a:rPr>
              <a:t>:</a:t>
            </a:r>
            <a:r>
              <a:rPr lang="en-US" sz="5300" b="1" dirty="0">
                <a:solidFill>
                  <a:schemeClr val="tx1"/>
                </a:solidFill>
                <a:latin typeface="Bell MT" panose="02020503060305020303" pitchFamily="18" charset="0"/>
              </a:rPr>
              <a:t> </a:t>
            </a:r>
            <a:r>
              <a:rPr lang="en-US" sz="53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lang="en-US" sz="5300" b="1" dirty="0">
                <a:latin typeface="Bell MT" panose="02020503060305020303" pitchFamily="18" charset="0"/>
              </a:rPr>
              <a:t> </a:t>
            </a:r>
            <a:r>
              <a:rPr lang="en-US" sz="5300" b="1" dirty="0">
                <a:solidFill>
                  <a:schemeClr val="tx1"/>
                </a:solidFill>
                <a:latin typeface="Bell MT" panose="02020503060305020303" pitchFamily="18" charset="0"/>
              </a:rPr>
              <a:t>|| </a:t>
            </a:r>
            <a:r>
              <a:rPr lang="en-US" sz="5300" b="1" dirty="0">
                <a:solidFill>
                  <a:srgbClr val="990000"/>
                </a:solidFill>
                <a:latin typeface="Bell MT" panose="02020503060305020303" pitchFamily="18" charset="0"/>
              </a:rPr>
              <a:t>Next</a:t>
            </a:r>
            <a:r>
              <a:rPr lang="en-US" sz="5300" b="1" dirty="0">
                <a:solidFill>
                  <a:schemeClr val="tx1"/>
                </a:solidFill>
                <a:latin typeface="Bell MT" panose="02020503060305020303" pitchFamily="18" charset="0"/>
              </a:rPr>
              <a:t> </a:t>
            </a:r>
            <a:r>
              <a:rPr lang="en-US" sz="5300" b="1" dirty="0">
                <a:solidFill>
                  <a:srgbClr val="990000"/>
                </a:solidFill>
                <a:latin typeface="Bell MT" panose="02020503060305020303" pitchFamily="18" charset="0"/>
              </a:rPr>
              <a:t>Deletion</a:t>
            </a:r>
            <a:r>
              <a:rPr lang="en-US" sz="5300" b="1" dirty="0">
                <a:latin typeface="Bell MT" panose="02020503060305020303" pitchFamily="18" charset="0"/>
              </a:rPr>
              <a:t> </a:t>
            </a:r>
            <a:r>
              <a:rPr lang="en-US" sz="5300" dirty="0">
                <a:latin typeface="Bell MT" panose="02020503060305020303" pitchFamily="18" charset="0"/>
              </a:rPr>
              <a:t>:</a:t>
            </a:r>
            <a:r>
              <a:rPr lang="en-US" sz="5300" b="1" dirty="0">
                <a:latin typeface="Bell MT" panose="02020503060305020303" pitchFamily="18" charset="0"/>
              </a:rPr>
              <a:t> </a:t>
            </a:r>
            <a:r>
              <a:rPr lang="en-US" sz="53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br>
              <a:rPr lang="en-US" sz="5300" dirty="0">
                <a:solidFill>
                  <a:srgbClr val="00B050"/>
                </a:solidFill>
                <a:latin typeface="Bell MT" panose="02020503060305020303" pitchFamily="18" charset="0"/>
                <a:cs typeface="Times New Roman" panose="02020603050405020304" pitchFamily="18" charset="0"/>
              </a:rPr>
            </a:br>
            <a:r>
              <a:rPr 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Only</a:t>
            </a:r>
            <a:r>
              <a:rPr lang="en-US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u="sng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b="1" u="sng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Key </a:t>
            </a:r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Sibling</a:t>
            </a:r>
            <a:r>
              <a:rPr 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IN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2D0F57E-4A8B-4182-A8D2-BAC23ED4BA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027" r="1249"/>
          <a:stretch/>
        </p:blipFill>
        <p:spPr>
          <a:xfrm>
            <a:off x="7170821" y="2037348"/>
            <a:ext cx="4775592" cy="338913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22FABFC-69E3-4575-8772-F3061518DA8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" t="19646" r="1910" b="2272"/>
          <a:stretch/>
        </p:blipFill>
        <p:spPr>
          <a:xfrm>
            <a:off x="383126" y="2035690"/>
            <a:ext cx="4923037" cy="341697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DA8AFA87-973A-40CF-8664-E18E06327868}"/>
              </a:ext>
            </a:extLst>
          </p:cNvPr>
          <p:cNvSpPr/>
          <p:nvPr/>
        </p:nvSpPr>
        <p:spPr>
          <a:xfrm>
            <a:off x="5630779" y="3429000"/>
            <a:ext cx="1255060" cy="838200"/>
          </a:xfrm>
          <a:prstGeom prst="rightArrow">
            <a:avLst/>
          </a:prstGeom>
          <a:solidFill>
            <a:srgbClr val="C000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B36E0E-40B6-4F6D-9609-DC46923E647C}"/>
              </a:ext>
            </a:extLst>
          </p:cNvPr>
          <p:cNvSpPr txBox="1"/>
          <p:nvPr/>
        </p:nvSpPr>
        <p:spPr>
          <a:xfrm>
            <a:off x="1281953" y="5764173"/>
            <a:ext cx="601959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800" i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Case 1</a:t>
            </a:r>
            <a:r>
              <a:rPr lang="en-IN" sz="1800" dirty="0">
                <a:latin typeface="Arial" panose="020B0604020202020204" pitchFamily="34" charset="0"/>
                <a:cs typeface="Arial" panose="020B0604020202020204" pitchFamily="34" charset="0"/>
              </a:rPr>
              <a:t>:  </a:t>
            </a:r>
            <a:r>
              <a:rPr lang="en-US" sz="1800" i="0" dirty="0">
                <a:solidFill>
                  <a:srgbClr val="3A3A3A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Element in </a:t>
            </a:r>
            <a:r>
              <a:rPr lang="en-US" sz="1800" b="1" i="0" dirty="0">
                <a:solidFill>
                  <a:srgbClr val="3A3A3A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Leaf Node </a:t>
            </a:r>
            <a:r>
              <a:rPr lang="en-US" sz="1800" i="0" dirty="0">
                <a:solidFill>
                  <a:srgbClr val="3A3A3A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with at-least </a:t>
            </a:r>
            <a:r>
              <a:rPr lang="en-US" sz="1800" i="0" u="sng" dirty="0">
                <a:solidFill>
                  <a:srgbClr val="3A3A3A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2 Key </a:t>
            </a:r>
            <a:r>
              <a:rPr lang="en-US" sz="1800" b="1" i="0" dirty="0">
                <a:solidFill>
                  <a:srgbClr val="3A3A3A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(6) (7)</a:t>
            </a:r>
          </a:p>
          <a:p>
            <a:r>
              <a:rPr lang="en-US" i="1" dirty="0">
                <a:solidFill>
                  <a:srgbClr val="570DC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     </a:t>
            </a:r>
            <a:r>
              <a:rPr lang="en-US" b="1" i="1" dirty="0">
                <a:solidFill>
                  <a:srgbClr val="570DC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 we Delete it</a:t>
            </a:r>
            <a:endParaRPr lang="en-IN" b="1" i="1" dirty="0">
              <a:solidFill>
                <a:srgbClr val="570DC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945337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52F23F-5246-43D6-B5AE-BE28F5D8B0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4024" y="365125"/>
            <a:ext cx="9654988" cy="1325563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rgbClr val="990000"/>
                </a:solidFill>
                <a:latin typeface="Bell MT" panose="02020503060305020303" pitchFamily="18" charset="0"/>
              </a:rPr>
              <a:t>Parent had at-least </a:t>
            </a:r>
            <a:r>
              <a:rPr lang="en-US" sz="4800" u="sng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4800" b="1" u="sng" dirty="0">
                <a:solidFill>
                  <a:srgbClr val="00B050"/>
                </a:solidFill>
                <a:latin typeface="Bell MT" panose="02020503060305020303" pitchFamily="18" charset="0"/>
                <a:cs typeface="Times New Roman" panose="02020603050405020304" pitchFamily="18" charset="0"/>
              </a:rPr>
              <a:t> Keys </a:t>
            </a:r>
            <a:r>
              <a:rPr lang="en-US" sz="4800" dirty="0">
                <a:solidFill>
                  <a:schemeClr val="tx1"/>
                </a:solidFill>
                <a:latin typeface="Bell MT" panose="02020503060305020303" pitchFamily="18" charset="0"/>
              </a:rPr>
              <a:t>:</a:t>
            </a:r>
            <a:r>
              <a:rPr lang="en-US" sz="4800" dirty="0">
                <a:latin typeface="Bell MT" panose="02020503060305020303" pitchFamily="18" charset="0"/>
              </a:rPr>
              <a:t> </a:t>
            </a:r>
            <a:r>
              <a:rPr lang="en-US" sz="4800" b="1" dirty="0">
                <a:solidFill>
                  <a:srgbClr val="990000"/>
                </a:solidFill>
                <a:latin typeface="Bell MT" panose="02020503060305020303" pitchFamily="18" charset="0"/>
              </a:rPr>
              <a:t>Merge</a:t>
            </a:r>
            <a:endParaRPr lang="en-IN" sz="4800" b="1" dirty="0">
              <a:solidFill>
                <a:srgbClr val="990000"/>
              </a:solidFill>
              <a:latin typeface="Bell MT" panose="02020503060305020303" pitchFamily="18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A24334B-1527-49D9-A76B-7776B12C7A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233" r="1632"/>
          <a:stretch/>
        </p:blipFill>
        <p:spPr>
          <a:xfrm>
            <a:off x="6962274" y="1848864"/>
            <a:ext cx="4909637" cy="338913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977DA0B8-1A11-4BEF-927B-4F737317A93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027" r="1249"/>
          <a:stretch/>
        </p:blipFill>
        <p:spPr>
          <a:xfrm>
            <a:off x="239879" y="1848864"/>
            <a:ext cx="4775592" cy="338913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FFB7EFA6-6B6F-4E44-B0A8-C742C0CD56E0}"/>
              </a:ext>
            </a:extLst>
          </p:cNvPr>
          <p:cNvSpPr/>
          <p:nvPr/>
        </p:nvSpPr>
        <p:spPr>
          <a:xfrm>
            <a:off x="5422232" y="3078078"/>
            <a:ext cx="1187115" cy="884321"/>
          </a:xfrm>
          <a:prstGeom prst="rightArrow">
            <a:avLst/>
          </a:prstGeom>
          <a:solidFill>
            <a:srgbClr val="C000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743A29-8054-4C64-80FE-1245894FC095}"/>
              </a:ext>
            </a:extLst>
          </p:cNvPr>
          <p:cNvSpPr txBox="1"/>
          <p:nvPr/>
        </p:nvSpPr>
        <p:spPr>
          <a:xfrm>
            <a:off x="1620253" y="5566611"/>
            <a:ext cx="437171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i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Case 3 </a:t>
            </a:r>
            <a:r>
              <a:rPr lang="en-US" sz="1800" dirty="0">
                <a:solidFill>
                  <a:srgbClr val="3A3A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 </a:t>
            </a:r>
            <a:r>
              <a:rPr lang="en-US" sz="1800" i="0" dirty="0">
                <a:solidFill>
                  <a:srgbClr val="3A3A3A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Element is </a:t>
            </a:r>
            <a:r>
              <a:rPr lang="en-US" sz="1800" b="1" i="0" dirty="0">
                <a:solidFill>
                  <a:srgbClr val="3A3A3A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not Internal Node</a:t>
            </a:r>
          </a:p>
          <a:p>
            <a:r>
              <a:rPr lang="en-US" sz="1800" b="0" i="0" dirty="0">
                <a:solidFill>
                  <a:srgbClr val="3A3A3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Node - </a:t>
            </a:r>
            <a:r>
              <a:rPr lang="en-US" u="sng" dirty="0">
                <a:solidFill>
                  <a:srgbClr val="3A3A3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1800" b="0" i="0" u="sng" dirty="0">
                <a:solidFill>
                  <a:srgbClr val="3A3A3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key</a:t>
            </a:r>
            <a:r>
              <a:rPr lang="en-US" sz="1800" b="0" i="0" dirty="0">
                <a:solidFill>
                  <a:srgbClr val="3A3A3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i="0" dirty="0">
                <a:solidFill>
                  <a:srgbClr val="3A3A3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(3) (5)</a:t>
            </a:r>
            <a:r>
              <a:rPr lang="en-US" sz="1800" b="0" i="0" dirty="0">
                <a:solidFill>
                  <a:srgbClr val="3A3A3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with Sibling - </a:t>
            </a:r>
            <a:r>
              <a:rPr lang="en-US" u="sng" dirty="0">
                <a:solidFill>
                  <a:srgbClr val="3A3A3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800" b="0" i="0" u="sng" dirty="0">
                <a:solidFill>
                  <a:srgbClr val="3A3A3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key</a:t>
            </a:r>
            <a:r>
              <a:rPr lang="en-US" sz="1800" b="0" i="0" dirty="0">
                <a:solidFill>
                  <a:srgbClr val="3A3A3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i="0" dirty="0">
                <a:solidFill>
                  <a:srgbClr val="3A3A3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(4), </a:t>
            </a:r>
          </a:p>
          <a:p>
            <a:r>
              <a:rPr lang="en-US" b="1" i="1" dirty="0">
                <a:solidFill>
                  <a:srgbClr val="3A3A3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800" b="1" i="1" dirty="0">
                <a:solidFill>
                  <a:srgbClr val="570DC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Rotate element &amp; Delete.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972420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714B7-DBAC-40AB-8E90-F91BA3270B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29497"/>
            <a:ext cx="10488706" cy="1325563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rgbClr val="990000"/>
                </a:solidFill>
                <a:latin typeface="Bell MT" panose="02020503060305020303" pitchFamily="18" charset="0"/>
              </a:rPr>
              <a:t>Removed</a:t>
            </a:r>
            <a:r>
              <a:rPr lang="en-US" sz="4800" b="1" dirty="0">
                <a:solidFill>
                  <a:schemeClr val="tx1"/>
                </a:solidFill>
                <a:latin typeface="Bell MT" panose="02020503060305020303" pitchFamily="18" charset="0"/>
              </a:rPr>
              <a:t> </a:t>
            </a:r>
            <a:r>
              <a:rPr lang="en-US" sz="4800" dirty="0">
                <a:solidFill>
                  <a:schemeClr val="tx1"/>
                </a:solidFill>
                <a:latin typeface="Bell MT" panose="02020503060305020303" pitchFamily="18" charset="0"/>
              </a:rPr>
              <a:t>:</a:t>
            </a:r>
            <a:r>
              <a:rPr lang="en-US" sz="4800" b="1" dirty="0">
                <a:latin typeface="Bell MT" panose="02020503060305020303" pitchFamily="18" charset="0"/>
              </a:rPr>
              <a:t> </a:t>
            </a:r>
            <a:r>
              <a:rPr lang="en-US" sz="48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en-US" sz="4800" dirty="0">
                <a:solidFill>
                  <a:srgbClr val="00B050"/>
                </a:solidFill>
                <a:latin typeface="Bell MT" panose="02020503060305020303" pitchFamily="18" charset="0"/>
                <a:cs typeface="Times New Roman" panose="02020603050405020304" pitchFamily="18" charset="0"/>
              </a:rPr>
              <a:t> </a:t>
            </a:r>
            <a:r>
              <a:rPr lang="en-US" sz="4800" b="1" dirty="0">
                <a:solidFill>
                  <a:schemeClr val="tx1"/>
                </a:solidFill>
                <a:latin typeface="Bell MT" panose="02020503060305020303" pitchFamily="18" charset="0"/>
              </a:rPr>
              <a:t>|| </a:t>
            </a:r>
            <a:r>
              <a:rPr lang="en-US" sz="4800" b="1" dirty="0">
                <a:solidFill>
                  <a:srgbClr val="990000"/>
                </a:solidFill>
                <a:latin typeface="Bell MT" panose="02020503060305020303" pitchFamily="18" charset="0"/>
              </a:rPr>
              <a:t>Next</a:t>
            </a:r>
            <a:r>
              <a:rPr lang="en-US" sz="4800" b="1" dirty="0">
                <a:solidFill>
                  <a:schemeClr val="tx1"/>
                </a:solidFill>
                <a:latin typeface="Bell MT" panose="02020503060305020303" pitchFamily="18" charset="0"/>
              </a:rPr>
              <a:t> </a:t>
            </a:r>
            <a:r>
              <a:rPr lang="en-US" sz="4800" b="1" dirty="0">
                <a:solidFill>
                  <a:srgbClr val="990000"/>
                </a:solidFill>
                <a:latin typeface="Bell MT" panose="02020503060305020303" pitchFamily="18" charset="0"/>
              </a:rPr>
              <a:t>Deletion</a:t>
            </a:r>
            <a:r>
              <a:rPr lang="en-US" sz="4800" b="1" dirty="0">
                <a:latin typeface="Bell MT" panose="02020503060305020303" pitchFamily="18" charset="0"/>
              </a:rPr>
              <a:t> </a:t>
            </a:r>
            <a:r>
              <a:rPr lang="en-US" sz="4800" dirty="0">
                <a:solidFill>
                  <a:schemeClr val="tx1"/>
                </a:solidFill>
                <a:latin typeface="Bell MT" panose="02020503060305020303" pitchFamily="18" charset="0"/>
              </a:rPr>
              <a:t>:</a:t>
            </a:r>
            <a:r>
              <a:rPr lang="en-US" sz="4800" b="1" dirty="0">
                <a:latin typeface="Bell MT" panose="02020503060305020303" pitchFamily="18" charset="0"/>
              </a:rPr>
              <a:t> </a:t>
            </a:r>
            <a:r>
              <a:rPr lang="en-US" sz="48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  <a:endParaRPr lang="en-IN" sz="48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EA10536-8C51-4E14-8C1F-BBB03966A2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468" r="1268" b="1655"/>
          <a:stretch/>
        </p:blipFill>
        <p:spPr>
          <a:xfrm>
            <a:off x="7090608" y="2027772"/>
            <a:ext cx="4909638" cy="338913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023AC234-D408-4BE8-87C5-1688EE6932C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233" r="1632"/>
          <a:stretch/>
        </p:blipFill>
        <p:spPr>
          <a:xfrm>
            <a:off x="416344" y="2027772"/>
            <a:ext cx="4909637" cy="338913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6D620586-44CA-4FA9-A621-46F76C0C4E32}"/>
              </a:ext>
            </a:extLst>
          </p:cNvPr>
          <p:cNvSpPr/>
          <p:nvPr/>
        </p:nvSpPr>
        <p:spPr>
          <a:xfrm>
            <a:off x="5630779" y="3368838"/>
            <a:ext cx="1155031" cy="802109"/>
          </a:xfrm>
          <a:prstGeom prst="rightArrow">
            <a:avLst/>
          </a:prstGeom>
          <a:solidFill>
            <a:srgbClr val="C000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B739C0-C969-4E68-9C5D-8A0251EA0522}"/>
              </a:ext>
            </a:extLst>
          </p:cNvPr>
          <p:cNvSpPr txBox="1"/>
          <p:nvPr/>
        </p:nvSpPr>
        <p:spPr>
          <a:xfrm>
            <a:off x="1434353" y="5689614"/>
            <a:ext cx="635302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800" i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Case 1</a:t>
            </a:r>
            <a:r>
              <a:rPr lang="en-IN" sz="1800" dirty="0">
                <a:latin typeface="Arial" panose="020B0604020202020204" pitchFamily="34" charset="0"/>
                <a:cs typeface="Arial" panose="020B0604020202020204" pitchFamily="34" charset="0"/>
              </a:rPr>
              <a:t>:  </a:t>
            </a:r>
            <a:r>
              <a:rPr lang="en-US" sz="1800" i="0" dirty="0">
                <a:solidFill>
                  <a:srgbClr val="3A3A3A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Element in </a:t>
            </a:r>
            <a:r>
              <a:rPr lang="en-US" sz="1800" b="1" i="0" dirty="0">
                <a:solidFill>
                  <a:srgbClr val="3A3A3A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Leaf Node </a:t>
            </a:r>
            <a:r>
              <a:rPr lang="en-US" sz="1800" i="0" dirty="0">
                <a:solidFill>
                  <a:srgbClr val="3A3A3A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with at-least </a:t>
            </a:r>
            <a:r>
              <a:rPr lang="en-US" u="sng" dirty="0">
                <a:solidFill>
                  <a:srgbClr val="3A3A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 </a:t>
            </a:r>
            <a:r>
              <a:rPr lang="en-US" sz="1800" i="0" u="sng" dirty="0">
                <a:solidFill>
                  <a:srgbClr val="3A3A3A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Keys</a:t>
            </a:r>
            <a:r>
              <a:rPr lang="en-US" sz="1800" i="0" dirty="0">
                <a:solidFill>
                  <a:srgbClr val="3A3A3A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1" i="0" dirty="0">
                <a:solidFill>
                  <a:srgbClr val="3A3A3A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b="1" dirty="0">
                <a:solidFill>
                  <a:srgbClr val="3A3A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en-US" sz="1800" b="1" i="0" dirty="0">
                <a:solidFill>
                  <a:srgbClr val="3A3A3A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)(5)(6)</a:t>
            </a:r>
          </a:p>
          <a:p>
            <a:r>
              <a:rPr lang="en-US" i="1" dirty="0">
                <a:solidFill>
                  <a:srgbClr val="570DC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     </a:t>
            </a:r>
            <a:r>
              <a:rPr lang="en-US" b="1" i="1" dirty="0">
                <a:solidFill>
                  <a:srgbClr val="570DC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 we Delete it</a:t>
            </a:r>
            <a:endParaRPr lang="en-IN" b="1" i="1" dirty="0">
              <a:solidFill>
                <a:srgbClr val="570DC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247345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DB0F94-195C-464F-A03D-9B968F8E66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04799" y="365125"/>
            <a:ext cx="11071412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sz="5300" b="1" dirty="0">
                <a:solidFill>
                  <a:srgbClr val="990000"/>
                </a:solidFill>
                <a:latin typeface="Bell MT" panose="02020503060305020303" pitchFamily="18" charset="0"/>
              </a:rPr>
              <a:t>Removed</a:t>
            </a:r>
            <a:r>
              <a:rPr lang="en-US" sz="5300" b="1" dirty="0">
                <a:solidFill>
                  <a:schemeClr val="tx1"/>
                </a:solidFill>
                <a:latin typeface="Bell MT" panose="02020503060305020303" pitchFamily="18" charset="0"/>
              </a:rPr>
              <a:t> </a:t>
            </a:r>
            <a:r>
              <a:rPr lang="en-US" sz="5300" dirty="0">
                <a:solidFill>
                  <a:schemeClr val="tx1"/>
                </a:solidFill>
                <a:latin typeface="Bell MT" panose="02020503060305020303" pitchFamily="18" charset="0"/>
              </a:rPr>
              <a:t>:</a:t>
            </a:r>
            <a:r>
              <a:rPr lang="en-US" sz="5300" dirty="0">
                <a:latin typeface="Bell MT" panose="02020503060305020303" pitchFamily="18" charset="0"/>
              </a:rPr>
              <a:t> </a:t>
            </a:r>
            <a:r>
              <a:rPr lang="en-US" sz="53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  <a:r>
              <a:rPr lang="en-US" sz="5300" dirty="0">
                <a:latin typeface="Bell MT" panose="02020503060305020303" pitchFamily="18" charset="0"/>
              </a:rPr>
              <a:t> </a:t>
            </a:r>
            <a:r>
              <a:rPr lang="en-US" sz="5300" b="1" dirty="0">
                <a:solidFill>
                  <a:schemeClr val="tx1"/>
                </a:solidFill>
                <a:latin typeface="Bell MT" panose="02020503060305020303" pitchFamily="18" charset="0"/>
              </a:rPr>
              <a:t>||</a:t>
            </a:r>
            <a:r>
              <a:rPr lang="en-US" sz="5300" dirty="0">
                <a:solidFill>
                  <a:schemeClr val="tx1"/>
                </a:solidFill>
                <a:latin typeface="Bell MT" panose="02020503060305020303" pitchFamily="18" charset="0"/>
              </a:rPr>
              <a:t> </a:t>
            </a:r>
            <a:r>
              <a:rPr lang="en-US" sz="5300" b="1" dirty="0">
                <a:solidFill>
                  <a:srgbClr val="990000"/>
                </a:solidFill>
                <a:latin typeface="Bell MT" panose="02020503060305020303" pitchFamily="18" charset="0"/>
              </a:rPr>
              <a:t>Next Deletion</a:t>
            </a:r>
            <a:r>
              <a:rPr lang="en-US" sz="5300" dirty="0">
                <a:latin typeface="Bell MT" panose="02020503060305020303" pitchFamily="18" charset="0"/>
              </a:rPr>
              <a:t> </a:t>
            </a:r>
            <a:r>
              <a:rPr lang="en-US" sz="5300" dirty="0">
                <a:solidFill>
                  <a:schemeClr val="tx1"/>
                </a:solidFill>
                <a:latin typeface="Bell MT" panose="02020503060305020303" pitchFamily="18" charset="0"/>
              </a:rPr>
              <a:t>:</a:t>
            </a:r>
            <a:r>
              <a:rPr lang="en-US" sz="5300" dirty="0">
                <a:latin typeface="Bell MT" panose="02020503060305020303" pitchFamily="18" charset="0"/>
              </a:rPr>
              <a:t> </a:t>
            </a:r>
            <a:r>
              <a:rPr lang="en-US" sz="53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br>
              <a:rPr lang="en-US" sz="5300" dirty="0">
                <a:latin typeface="Bell MT" panose="02020503060305020303" pitchFamily="18" charset="0"/>
              </a:rPr>
            </a:br>
            <a:r>
              <a:rPr lang="en-US" sz="4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4000" b="1" dirty="0">
                <a:solidFill>
                  <a:schemeClr val="tx1"/>
                </a:solidFill>
                <a:latin typeface="Bell MT" panose="02020503060305020303" pitchFamily="18" charset="0"/>
              </a:rPr>
              <a:t>int node </a:t>
            </a:r>
            <a:r>
              <a:rPr lang="en-US" dirty="0">
                <a:solidFill>
                  <a:schemeClr val="tx1"/>
                </a:solidFill>
              </a:rPr>
              <a:t>: 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Check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sz="4300" u="sng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child</a:t>
            </a:r>
            <a:r>
              <a:rPr lang="en-US" dirty="0"/>
              <a:t> </a:t>
            </a:r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keys</a:t>
            </a:r>
            <a:r>
              <a:rPr lang="en-US" sz="4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IN" sz="40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46FC4D7-42D6-4878-99D8-B29F466768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298" r="1628" b="2685"/>
          <a:stretch/>
        </p:blipFill>
        <p:spPr>
          <a:xfrm>
            <a:off x="7074093" y="1962596"/>
            <a:ext cx="4909638" cy="341649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0B34AC5A-B4AE-4B04-ADC2-CC0950984A3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468" r="1268" b="1655"/>
          <a:stretch/>
        </p:blipFill>
        <p:spPr>
          <a:xfrm>
            <a:off x="284232" y="1962596"/>
            <a:ext cx="4909638" cy="338913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B443ECF4-0909-4967-9B74-7E0C5E6AA8AE}"/>
              </a:ext>
            </a:extLst>
          </p:cNvPr>
          <p:cNvSpPr/>
          <p:nvPr/>
        </p:nvSpPr>
        <p:spPr>
          <a:xfrm>
            <a:off x="5421757" y="3240505"/>
            <a:ext cx="1459830" cy="866273"/>
          </a:xfrm>
          <a:prstGeom prst="rightArrow">
            <a:avLst/>
          </a:prstGeom>
          <a:solidFill>
            <a:srgbClr val="C000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125BBB-DC72-4A22-A194-C1D18C0C28BF}"/>
              </a:ext>
            </a:extLst>
          </p:cNvPr>
          <p:cNvSpPr txBox="1"/>
          <p:nvPr/>
        </p:nvSpPr>
        <p:spPr>
          <a:xfrm>
            <a:off x="2422358" y="5662863"/>
            <a:ext cx="723307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Node – </a:t>
            </a:r>
            <a:r>
              <a:rPr lang="en-US" u="sng" dirty="0"/>
              <a:t>1key</a:t>
            </a:r>
            <a:r>
              <a:rPr lang="en-US" b="1" dirty="0"/>
              <a:t>(8</a:t>
            </a:r>
            <a:r>
              <a:rPr lang="en-US" dirty="0"/>
              <a:t>) with  Child – two </a:t>
            </a:r>
            <a:r>
              <a:rPr lang="en-US" u="sng" dirty="0"/>
              <a:t>1key</a:t>
            </a:r>
            <a:r>
              <a:rPr lang="en-US" dirty="0"/>
              <a:t>s</a:t>
            </a:r>
            <a:r>
              <a:rPr lang="en-US" b="1" dirty="0"/>
              <a:t>(3)(11</a:t>
            </a:r>
            <a:r>
              <a:rPr lang="en-US" dirty="0"/>
              <a:t>) = </a:t>
            </a:r>
            <a:r>
              <a:rPr lang="en-US" dirty="0">
                <a:solidFill>
                  <a:srgbClr val="570DC3"/>
                </a:solidFill>
              </a:rPr>
              <a:t>Merge</a:t>
            </a:r>
            <a:r>
              <a:rPr lang="en-US" dirty="0"/>
              <a:t> them (</a:t>
            </a:r>
            <a:r>
              <a:rPr lang="en-US" b="1" dirty="0"/>
              <a:t>3 8 11</a:t>
            </a:r>
            <a:r>
              <a:rPr lang="en-US" dirty="0"/>
              <a:t>)</a:t>
            </a:r>
          </a:p>
          <a:p>
            <a:r>
              <a:rPr lang="en-US" dirty="0"/>
              <a:t> </a:t>
            </a:r>
            <a:r>
              <a:rPr lang="en-IN" sz="1800" i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Case 1</a:t>
            </a:r>
            <a:r>
              <a:rPr lang="en-IN" sz="1800" dirty="0">
                <a:latin typeface="Arial" panose="020B0604020202020204" pitchFamily="34" charset="0"/>
                <a:cs typeface="Arial" panose="020B0604020202020204" pitchFamily="34" charset="0"/>
              </a:rPr>
              <a:t>:  </a:t>
            </a:r>
            <a:r>
              <a:rPr lang="en-US" sz="1800" i="0" dirty="0">
                <a:solidFill>
                  <a:srgbClr val="3A3A3A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Element in Leaf Node with </a:t>
            </a:r>
            <a:r>
              <a:rPr lang="en-US" sz="1800" b="1" i="0" dirty="0">
                <a:solidFill>
                  <a:srgbClr val="3A3A3A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2 Key (9)(10)</a:t>
            </a:r>
          </a:p>
          <a:p>
            <a:r>
              <a:rPr lang="en-IN" dirty="0"/>
              <a:t>        </a:t>
            </a:r>
            <a:r>
              <a:rPr lang="en-US" i="1" dirty="0">
                <a:solidFill>
                  <a:srgbClr val="570DC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</a:t>
            </a:r>
            <a:r>
              <a:rPr lang="en-US" b="1" i="1" dirty="0">
                <a:solidFill>
                  <a:srgbClr val="570DC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 we Delete it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943349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54C640-E870-4488-989D-542FCB26F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2659" y="365125"/>
            <a:ext cx="983428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sz="5300" b="1" dirty="0">
                <a:solidFill>
                  <a:srgbClr val="990000"/>
                </a:solidFill>
                <a:latin typeface="Bell MT" panose="02020503060305020303" pitchFamily="18" charset="0"/>
              </a:rPr>
              <a:t>Removed : </a:t>
            </a:r>
            <a:r>
              <a:rPr lang="en-US" sz="5300" b="1" dirty="0">
                <a:solidFill>
                  <a:srgbClr val="99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5300" b="1" dirty="0">
                <a:solidFill>
                  <a:srgbClr val="990000"/>
                </a:solidFill>
                <a:latin typeface="Bell MT" panose="02020503060305020303" pitchFamily="18" charset="0"/>
              </a:rPr>
              <a:t> | Copy</a:t>
            </a:r>
            <a:r>
              <a:rPr lang="en-US" sz="5300" b="1" dirty="0">
                <a:solidFill>
                  <a:schemeClr val="tx1"/>
                </a:solidFill>
                <a:latin typeface="Bell MT" panose="02020503060305020303" pitchFamily="18" charset="0"/>
              </a:rPr>
              <a:t> </a:t>
            </a:r>
            <a:r>
              <a:rPr lang="en-US" sz="5300" b="1" dirty="0">
                <a:solidFill>
                  <a:srgbClr val="990000"/>
                </a:solidFill>
                <a:latin typeface="Bell MT" panose="02020503060305020303" pitchFamily="18" charset="0"/>
              </a:rPr>
              <a:t>Successor</a:t>
            </a:r>
            <a:r>
              <a:rPr lang="en-US" sz="5300" b="1" dirty="0">
                <a:latin typeface="Bell MT" panose="02020503060305020303" pitchFamily="18" charset="0"/>
              </a:rPr>
              <a:t> </a:t>
            </a:r>
            <a:br>
              <a:rPr lang="en-US" dirty="0"/>
            </a:br>
            <a:r>
              <a:rPr lang="en-US" sz="4000" b="1" dirty="0">
                <a:solidFill>
                  <a:srgbClr val="C00000"/>
                </a:solidFill>
                <a:latin typeface="Bell MT" panose="02020503060305020303" pitchFamily="18" charset="0"/>
              </a:rPr>
              <a:t>(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what we want to </a:t>
            </a:r>
            <a:r>
              <a:rPr lang="en-US" u="sng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Delete</a:t>
            </a:r>
            <a:r>
              <a:rPr lang="en-US" dirty="0">
                <a:solidFill>
                  <a:srgbClr val="C00000"/>
                </a:solidFill>
              </a:rPr>
              <a:t>)</a:t>
            </a:r>
            <a:endParaRPr lang="en-IN" dirty="0">
              <a:solidFill>
                <a:srgbClr val="C00000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5F89C32-E207-4C45-8984-91A7127627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2" t="30358" r="1282" b="830"/>
          <a:stretch/>
        </p:blipFill>
        <p:spPr>
          <a:xfrm>
            <a:off x="6989827" y="1981165"/>
            <a:ext cx="4909638" cy="341649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BCFADCC9-7B69-4EE9-B520-9DE2A925645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298" r="1628" b="2685"/>
          <a:stretch/>
        </p:blipFill>
        <p:spPr>
          <a:xfrm>
            <a:off x="301502" y="1981165"/>
            <a:ext cx="4909638" cy="341649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0A18D795-EDF8-4AAC-B21E-709F39C928B3}"/>
              </a:ext>
            </a:extLst>
          </p:cNvPr>
          <p:cNvSpPr/>
          <p:nvPr/>
        </p:nvSpPr>
        <p:spPr>
          <a:xfrm>
            <a:off x="5470358" y="3272589"/>
            <a:ext cx="1299410" cy="818148"/>
          </a:xfrm>
          <a:prstGeom prst="rightArrow">
            <a:avLst/>
          </a:prstGeom>
          <a:solidFill>
            <a:srgbClr val="C000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A53FDD-8E88-41AA-A99A-07033D05003A}"/>
              </a:ext>
            </a:extLst>
          </p:cNvPr>
          <p:cNvSpPr txBox="1"/>
          <p:nvPr/>
        </p:nvSpPr>
        <p:spPr>
          <a:xfrm>
            <a:off x="1796716" y="5662863"/>
            <a:ext cx="576311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i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Case 2 </a:t>
            </a:r>
            <a:r>
              <a:rPr lang="en-US" sz="1800" dirty="0">
                <a:solidFill>
                  <a:srgbClr val="3A3A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 </a:t>
            </a:r>
            <a:r>
              <a:rPr lang="en-US" sz="1800" i="0" dirty="0">
                <a:solidFill>
                  <a:srgbClr val="3A3A3A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Element </a:t>
            </a:r>
            <a:r>
              <a:rPr lang="en-US" sz="1800" dirty="0">
                <a:solidFill>
                  <a:srgbClr val="3A3A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en-US" sz="1800" i="0" dirty="0">
                <a:solidFill>
                  <a:srgbClr val="3A3A3A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1" i="0" dirty="0">
                <a:solidFill>
                  <a:srgbClr val="3A3A3A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Internal Node </a:t>
            </a:r>
          </a:p>
          <a:p>
            <a:r>
              <a:rPr lang="en-US" sz="1800" b="0" i="0" dirty="0">
                <a:solidFill>
                  <a:srgbClr val="3A3A3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Right Child - </a:t>
            </a:r>
            <a:r>
              <a:rPr lang="en-US" sz="1800" b="0" i="0" u="sng" dirty="0">
                <a:solidFill>
                  <a:srgbClr val="3A3A3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 keys</a:t>
            </a:r>
            <a:r>
              <a:rPr lang="en-US" sz="1800" b="1" i="0" dirty="0">
                <a:solidFill>
                  <a:srgbClr val="3A3A3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(4)(5) , </a:t>
            </a:r>
            <a:r>
              <a:rPr lang="en-US" sz="1800" i="0" dirty="0">
                <a:solidFill>
                  <a:srgbClr val="3A3A3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replace (</a:t>
            </a:r>
            <a:r>
              <a:rPr lang="en-US" sz="1800" b="1" i="0" dirty="0">
                <a:solidFill>
                  <a:srgbClr val="3A3A3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3)</a:t>
            </a:r>
            <a:r>
              <a:rPr lang="en-US" sz="1800" i="0" dirty="0">
                <a:solidFill>
                  <a:srgbClr val="3A3A3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with </a:t>
            </a:r>
            <a:r>
              <a:rPr lang="en-US" sz="1800" i="0" u="sng" dirty="0">
                <a:solidFill>
                  <a:srgbClr val="3A3A3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successor</a:t>
            </a:r>
            <a:r>
              <a:rPr lang="en-US" sz="1800" i="0" dirty="0">
                <a:solidFill>
                  <a:srgbClr val="3A3A3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1800" b="1" i="0" dirty="0">
                <a:solidFill>
                  <a:srgbClr val="3A3A3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4)</a:t>
            </a:r>
          </a:p>
          <a:p>
            <a:r>
              <a:rPr lang="en-US" sz="1800" b="1" i="1" dirty="0">
                <a:solidFill>
                  <a:srgbClr val="570DC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Copy Successor(4) to parent</a:t>
            </a:r>
            <a:r>
              <a:rPr lang="en-US" sz="1800" b="1" i="1" dirty="0">
                <a:solidFill>
                  <a:srgbClr val="3A3A3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IN" b="1" i="1" dirty="0"/>
          </a:p>
        </p:txBody>
      </p:sp>
    </p:spTree>
    <p:extLst>
      <p:ext uri="{BB962C8B-B14F-4D97-AF65-F5344CB8AC3E}">
        <p14:creationId xmlns:p14="http://schemas.microsoft.com/office/powerpoint/2010/main" val="397068565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3891C7-6280-4D05-80B7-4F5ECF905F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60948" y="321785"/>
            <a:ext cx="10717320" cy="132080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5300" dirty="0"/>
              <a:t> </a:t>
            </a:r>
            <a:r>
              <a:rPr lang="en-US" sz="5300" b="1" dirty="0">
                <a:solidFill>
                  <a:srgbClr val="990000"/>
                </a:solidFill>
                <a:latin typeface="Bell MT" panose="02020503060305020303" pitchFamily="18" charset="0"/>
              </a:rPr>
              <a:t>Removed</a:t>
            </a:r>
            <a:r>
              <a:rPr lang="en-US" sz="5300" b="1" dirty="0">
                <a:solidFill>
                  <a:schemeClr val="tx1"/>
                </a:solidFill>
                <a:latin typeface="Bell MT" panose="02020503060305020303" pitchFamily="18" charset="0"/>
              </a:rPr>
              <a:t> </a:t>
            </a:r>
            <a:r>
              <a:rPr lang="en-US" sz="5300" dirty="0">
                <a:solidFill>
                  <a:schemeClr val="tx1"/>
                </a:solidFill>
              </a:rPr>
              <a:t>: </a:t>
            </a:r>
            <a:r>
              <a:rPr lang="en-US" sz="53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sz="5300" dirty="0"/>
              <a:t> </a:t>
            </a:r>
            <a:r>
              <a:rPr lang="en-US" sz="5300" dirty="0">
                <a:solidFill>
                  <a:schemeClr val="tx1"/>
                </a:solidFill>
              </a:rPr>
              <a:t>|| </a:t>
            </a:r>
            <a:r>
              <a:rPr lang="en-US" sz="5300" b="1" dirty="0">
                <a:solidFill>
                  <a:srgbClr val="990000"/>
                </a:solidFill>
                <a:latin typeface="Bell MT" panose="02020503060305020303" pitchFamily="18" charset="0"/>
              </a:rPr>
              <a:t>Next</a:t>
            </a:r>
            <a:r>
              <a:rPr lang="en-US" sz="5300" dirty="0">
                <a:solidFill>
                  <a:schemeClr val="tx1"/>
                </a:solidFill>
              </a:rPr>
              <a:t> </a:t>
            </a:r>
            <a:r>
              <a:rPr lang="en-US" sz="5300" b="1" dirty="0">
                <a:solidFill>
                  <a:srgbClr val="990000"/>
                </a:solidFill>
                <a:latin typeface="Bell MT" panose="02020503060305020303" pitchFamily="18" charset="0"/>
              </a:rPr>
              <a:t>Deletion </a:t>
            </a:r>
            <a:r>
              <a:rPr lang="en-US" sz="5300" dirty="0">
                <a:solidFill>
                  <a:schemeClr val="tx1"/>
                </a:solidFill>
              </a:rPr>
              <a:t>: </a:t>
            </a:r>
            <a:r>
              <a:rPr lang="en-US" sz="53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br>
              <a:rPr lang="en-US" sz="5300" dirty="0"/>
            </a:br>
            <a:r>
              <a:rPr lang="en-US" sz="4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4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 Node </a:t>
            </a:r>
            <a:r>
              <a:rPr lang="en-US" dirty="0">
                <a:solidFill>
                  <a:schemeClr val="tx1"/>
                </a:solidFill>
              </a:rPr>
              <a:t>: 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 </a:t>
            </a:r>
            <a:r>
              <a:rPr lang="en-US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Two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- </a:t>
            </a:r>
            <a:r>
              <a:rPr lang="en-US" u="sng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1Key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children</a:t>
            </a:r>
            <a:r>
              <a:rPr lang="en-US" sz="4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IN" sz="40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71A9A0E-4949-48C8-9D37-044B63FE78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0" t="27062" r="1513" b="3097"/>
          <a:stretch/>
        </p:blipFill>
        <p:spPr>
          <a:xfrm>
            <a:off x="7040311" y="1950532"/>
            <a:ext cx="4909639" cy="337780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CA3A1915-4B81-4EEE-9677-5EB9482D14E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2" t="30358" r="1282" b="830"/>
          <a:stretch/>
        </p:blipFill>
        <p:spPr>
          <a:xfrm>
            <a:off x="384731" y="1950532"/>
            <a:ext cx="4909638" cy="341649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91BDF66E-3678-4070-9806-C230F6AAB621}"/>
              </a:ext>
            </a:extLst>
          </p:cNvPr>
          <p:cNvSpPr/>
          <p:nvPr/>
        </p:nvSpPr>
        <p:spPr>
          <a:xfrm>
            <a:off x="5553258" y="3240505"/>
            <a:ext cx="1219200" cy="795265"/>
          </a:xfrm>
          <a:prstGeom prst="rightArrow">
            <a:avLst/>
          </a:prstGeom>
          <a:solidFill>
            <a:srgbClr val="C000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90B375-AD53-45D3-9B9A-9ED484D14EE0}"/>
              </a:ext>
            </a:extLst>
          </p:cNvPr>
          <p:cNvSpPr txBox="1"/>
          <p:nvPr/>
        </p:nvSpPr>
        <p:spPr>
          <a:xfrm>
            <a:off x="1411705" y="5674976"/>
            <a:ext cx="452559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i="0" dirty="0">
                <a:solidFill>
                  <a:srgbClr val="3A3A3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After replacing (</a:t>
            </a:r>
            <a:r>
              <a:rPr lang="en-US" sz="1800" b="1" i="0" dirty="0">
                <a:solidFill>
                  <a:srgbClr val="3A3A3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3)</a:t>
            </a:r>
            <a:r>
              <a:rPr lang="en-US" sz="1800" i="0" dirty="0">
                <a:solidFill>
                  <a:srgbClr val="3A3A3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with </a:t>
            </a:r>
            <a:r>
              <a:rPr lang="en-US" sz="1800" i="0" u="sng" dirty="0">
                <a:solidFill>
                  <a:srgbClr val="3A3A3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successor</a:t>
            </a:r>
            <a:r>
              <a:rPr lang="en-US" sz="1800" i="0" dirty="0">
                <a:solidFill>
                  <a:srgbClr val="3A3A3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1800" b="1" i="0" dirty="0">
                <a:solidFill>
                  <a:srgbClr val="3A3A3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4) </a:t>
            </a:r>
            <a:r>
              <a:rPr lang="en-US" sz="1800" i="0" dirty="0">
                <a:solidFill>
                  <a:srgbClr val="3A3A3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 parent</a:t>
            </a:r>
          </a:p>
          <a:p>
            <a:r>
              <a:rPr lang="en-US" dirty="0">
                <a:solidFill>
                  <a:srgbClr val="3A3A3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</a:t>
            </a:r>
            <a:r>
              <a:rPr lang="en-US" dirty="0">
                <a:solidFill>
                  <a:srgbClr val="570DC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Now</a:t>
            </a:r>
            <a:r>
              <a:rPr lang="en-US" dirty="0">
                <a:solidFill>
                  <a:srgbClr val="3A3A3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i="1" dirty="0">
                <a:solidFill>
                  <a:srgbClr val="570DC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Remove (4) from leaf node</a:t>
            </a:r>
            <a:endParaRPr lang="en-US" sz="1800" b="1" i="1" dirty="0">
              <a:solidFill>
                <a:srgbClr val="570DC3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0209138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B6677-9660-4642-8FC9-0C913DC28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5727" y="245038"/>
            <a:ext cx="8596668" cy="132080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5300" b="1" dirty="0">
                <a:solidFill>
                  <a:srgbClr val="990000"/>
                </a:solidFill>
                <a:latin typeface="Bell MT" panose="02020503060305020303" pitchFamily="18" charset="0"/>
              </a:rPr>
              <a:t>Before Removing </a:t>
            </a:r>
            <a:r>
              <a:rPr lang="en-US" sz="5300" dirty="0">
                <a:solidFill>
                  <a:schemeClr val="tx1"/>
                </a:solidFill>
              </a:rPr>
              <a:t>: </a:t>
            </a:r>
            <a:r>
              <a:rPr lang="en-US" sz="53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r>
              <a:rPr lang="en-US" sz="5300" dirty="0"/>
              <a:t>  </a:t>
            </a:r>
            <a:br>
              <a:rPr lang="en-US" dirty="0"/>
            </a:br>
            <a:r>
              <a:rPr lang="en-US" sz="4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4400" b="1" dirty="0">
                <a:solidFill>
                  <a:srgbClr val="990000"/>
                </a:solidFill>
                <a:latin typeface="Bell MT" panose="02020503060305020303" pitchFamily="18" charset="0"/>
              </a:rPr>
              <a:t>Merge 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4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Parent had </a:t>
            </a:r>
            <a:r>
              <a:rPr lang="en-US" u="sng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2Keys</a:t>
            </a:r>
            <a:r>
              <a:rPr lang="en-US" sz="4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IN" sz="40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16886D1-B0A5-4E07-A54C-78EEF31209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3361" y="1973177"/>
            <a:ext cx="4909639" cy="340375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75989AFF-D247-49BE-961D-FFCC77428F8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0" t="27062" r="1513" b="3097"/>
          <a:stretch/>
        </p:blipFill>
        <p:spPr>
          <a:xfrm>
            <a:off x="325896" y="1973177"/>
            <a:ext cx="4909639" cy="337780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DB2C60F9-91DF-4742-AF5B-A3F1EAFCBB67}"/>
              </a:ext>
            </a:extLst>
          </p:cNvPr>
          <p:cNvSpPr/>
          <p:nvPr/>
        </p:nvSpPr>
        <p:spPr>
          <a:xfrm>
            <a:off x="5486400" y="3160295"/>
            <a:ext cx="1235242" cy="866273"/>
          </a:xfrm>
          <a:prstGeom prst="rightArrow">
            <a:avLst/>
          </a:prstGeom>
          <a:solidFill>
            <a:srgbClr val="C000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0DAB26-30C6-4353-B70D-7A4DB4F1FF43}"/>
              </a:ext>
            </a:extLst>
          </p:cNvPr>
          <p:cNvSpPr txBox="1"/>
          <p:nvPr/>
        </p:nvSpPr>
        <p:spPr>
          <a:xfrm>
            <a:off x="1331495" y="5646821"/>
            <a:ext cx="378821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i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Case 2</a:t>
            </a:r>
            <a:r>
              <a:rPr lang="en-US" sz="1800" dirty="0">
                <a:solidFill>
                  <a:srgbClr val="3A3A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 </a:t>
            </a:r>
            <a:r>
              <a:rPr lang="en-US" sz="1800" i="0" dirty="0">
                <a:solidFill>
                  <a:srgbClr val="3A3A3A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Element </a:t>
            </a:r>
            <a:r>
              <a:rPr lang="en-US" sz="1800" dirty="0">
                <a:solidFill>
                  <a:srgbClr val="3A3A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en-US" sz="1800" i="0" dirty="0">
                <a:solidFill>
                  <a:srgbClr val="3A3A3A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1" i="0" dirty="0">
                <a:solidFill>
                  <a:srgbClr val="3A3A3A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Internal Node</a:t>
            </a:r>
            <a:r>
              <a:rPr lang="en-US" sz="1800" i="0" dirty="0">
                <a:solidFill>
                  <a:srgbClr val="3A3A3A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en-US" sz="1800" b="0" i="0" dirty="0">
                <a:solidFill>
                  <a:srgbClr val="3A3A3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Both child - 1 ke</a:t>
            </a:r>
            <a:r>
              <a:rPr lang="en-US" sz="1800" dirty="0">
                <a:solidFill>
                  <a:srgbClr val="3A3A3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y, </a:t>
            </a:r>
          </a:p>
          <a:p>
            <a:r>
              <a:rPr lang="en-US" b="1" dirty="0">
                <a:solidFill>
                  <a:srgbClr val="3A3A3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</a:t>
            </a:r>
            <a:r>
              <a:rPr lang="en-US" sz="1800" b="1" i="1" dirty="0">
                <a:solidFill>
                  <a:srgbClr val="570DC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Merge</a:t>
            </a:r>
            <a:r>
              <a:rPr lang="en-US" sz="1800" i="1" dirty="0">
                <a:solidFill>
                  <a:srgbClr val="570DC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&amp; </a:t>
            </a:r>
            <a:r>
              <a:rPr lang="en-US" sz="1800" b="1" i="1" dirty="0">
                <a:solidFill>
                  <a:srgbClr val="570DC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delete</a:t>
            </a:r>
            <a:endParaRPr lang="en-US" sz="1800" i="1" dirty="0">
              <a:solidFill>
                <a:srgbClr val="3A3A3A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97883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2F293-C450-4BA2-BBF9-417C601397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228600"/>
            <a:ext cx="8596668" cy="712694"/>
          </a:xfrm>
        </p:spPr>
        <p:txBody>
          <a:bodyPr>
            <a:normAutofit/>
          </a:bodyPr>
          <a:lstStyle/>
          <a:p>
            <a:r>
              <a:rPr lang="en-US" sz="2200" b="1" i="1" dirty="0">
                <a:solidFill>
                  <a:schemeClr val="accent1">
                    <a:lumMod val="75000"/>
                  </a:schemeClr>
                </a:solidFill>
                <a:latin typeface="Bell MT" panose="02020503060305020303" pitchFamily="18" charset="0"/>
              </a:rPr>
              <a:t>Continue..</a:t>
            </a:r>
            <a:endParaRPr lang="en-IN" sz="2200" b="1" i="1" dirty="0">
              <a:solidFill>
                <a:schemeClr val="accent1">
                  <a:lumMod val="75000"/>
                </a:schemeClr>
              </a:solidFill>
              <a:latin typeface="Bell MT" panose="02020503060305020303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20DF18-5568-4474-98D1-93EF36F344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1143000"/>
            <a:ext cx="9954807" cy="5620871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rgbClr val="3A3A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</a:t>
            </a:r>
            <a:r>
              <a:rPr lang="en-US" sz="2400" b="0" i="0" dirty="0">
                <a:solidFill>
                  <a:srgbClr val="3A3A3A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ach node is </a:t>
            </a:r>
            <a:r>
              <a:rPr lang="en-US" sz="2400" dirty="0">
                <a:solidFill>
                  <a:srgbClr val="3A3A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arranged in </a:t>
            </a:r>
            <a:r>
              <a:rPr lang="en-US" sz="2400" b="0" i="0" dirty="0">
                <a:solidFill>
                  <a:srgbClr val="3A3A3A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Sorted form.</a:t>
            </a:r>
          </a:p>
          <a:p>
            <a:pPr marL="0" indent="0">
              <a:buNone/>
            </a:pPr>
            <a:r>
              <a:rPr lang="en-US" sz="2400" b="0" i="0" dirty="0">
                <a:solidFill>
                  <a:srgbClr val="3A3A3A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400" b="0" i="0" dirty="0">
                <a:solidFill>
                  <a:srgbClr val="3A3A3A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2,3 and 4 – “How many child nodes present(inside root)“ 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3A3A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sz="2400" b="0" i="0" dirty="0">
                <a:solidFill>
                  <a:srgbClr val="3A3A3A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in an given tree.</a:t>
            </a:r>
          </a:p>
          <a:p>
            <a:pPr>
              <a:buFont typeface="Wingdings" panose="05000000000000000000" pitchFamily="2" charset="2"/>
              <a:buChar char="ü"/>
            </a:pPr>
            <a:endParaRPr lang="en-US" sz="2400" b="0" i="0" dirty="0">
              <a:solidFill>
                <a:srgbClr val="3A3A3A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rgbClr val="3A3A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sz="2400" b="0" i="0" dirty="0">
                <a:solidFill>
                  <a:srgbClr val="3A3A3A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odes can be of the following three types:</a:t>
            </a:r>
            <a:endParaRPr lang="en-US" sz="2400" dirty="0">
              <a:solidFill>
                <a:srgbClr val="3A3A3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fontAlgn="base">
              <a:buFont typeface="Wingdings" panose="05000000000000000000" pitchFamily="2" charset="2"/>
              <a:buChar char="Ø"/>
            </a:pPr>
            <a:r>
              <a:rPr lang="en-US" sz="2200" b="1" i="0" dirty="0">
                <a:solidFill>
                  <a:srgbClr val="7030A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2-Node</a:t>
            </a:r>
            <a:r>
              <a:rPr lang="en-US" sz="2200" b="1" i="0" dirty="0">
                <a:solidFill>
                  <a:srgbClr val="3A3A3A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en-US" sz="2200" b="0" i="0" dirty="0">
                <a:solidFill>
                  <a:srgbClr val="3A3A3A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A node with 1-data item, has 2-Children.</a:t>
            </a:r>
          </a:p>
          <a:p>
            <a:pPr lvl="1" fontAlgn="base">
              <a:buFont typeface="Wingdings" panose="05000000000000000000" pitchFamily="2" charset="2"/>
              <a:buChar char="Ø"/>
            </a:pPr>
            <a:r>
              <a:rPr lang="en-US" sz="2200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3-Node</a:t>
            </a:r>
            <a:r>
              <a:rPr lang="en-US" sz="2200" b="1" i="0" dirty="0">
                <a:solidFill>
                  <a:srgbClr val="3A3A3A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en-US" sz="2200" b="0" i="0" dirty="0">
                <a:solidFill>
                  <a:srgbClr val="3A3A3A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A node with 2-data item, has 3-Children.</a:t>
            </a:r>
          </a:p>
          <a:p>
            <a:pPr lvl="1" fontAlgn="base">
              <a:buFont typeface="Wingdings" panose="05000000000000000000" pitchFamily="2" charset="2"/>
              <a:buChar char="Ø"/>
            </a:pPr>
            <a:r>
              <a:rPr lang="en-US" sz="2200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4-Node: </a:t>
            </a:r>
            <a:r>
              <a:rPr lang="en-US" sz="2200" b="0" i="0" dirty="0">
                <a:solidFill>
                  <a:srgbClr val="3A3A3A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 node with 3-data item, has  4-Children</a:t>
            </a:r>
            <a:r>
              <a:rPr lang="en-US" b="0" i="0" dirty="0">
                <a:solidFill>
                  <a:srgbClr val="3A3A3A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8798309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44568-F455-40C5-86AE-8252508D79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6" y="0"/>
            <a:ext cx="8596668" cy="1039906"/>
          </a:xfrm>
        </p:spPr>
        <p:txBody>
          <a:bodyPr>
            <a:normAutofit/>
          </a:bodyPr>
          <a:lstStyle/>
          <a:p>
            <a:pPr algn="ctr"/>
            <a:r>
              <a:rPr lang="en-US" sz="4800" dirty="0">
                <a:solidFill>
                  <a:srgbClr val="99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Pseudocode for </a:t>
            </a:r>
            <a:r>
              <a:rPr lang="en-US" sz="4800" b="1" dirty="0">
                <a:solidFill>
                  <a:srgbClr val="990000"/>
                </a:solidFill>
                <a:latin typeface="Bell MT" panose="02020503060305020303" pitchFamily="18" charset="0"/>
              </a:rPr>
              <a:t>DELETION</a:t>
            </a:r>
            <a:endParaRPr lang="en-IN" sz="4800" dirty="0">
              <a:latin typeface="Bell MT" panose="02020503060305020303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5D0898-843B-42B2-86BA-44121FD3B4B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15153" y="891987"/>
            <a:ext cx="5567087" cy="5656729"/>
          </a:xfrm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node delete(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value,root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)   </a:t>
            </a:r>
          </a:p>
          <a:p>
            <a:pPr marL="0" indent="0">
              <a:buNone/>
            </a:pPr>
            <a:r>
              <a:rPr lang="en-US" sz="2200" i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// node is return type</a:t>
            </a:r>
          </a:p>
          <a:p>
            <a:pPr marL="0" indent="0">
              <a:buNone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pPr marL="0" indent="0">
              <a:buNone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  node x=search(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value,root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); </a:t>
            </a:r>
          </a:p>
          <a:p>
            <a:pPr marL="0" indent="0">
              <a:buNone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  <a:r>
              <a:rPr lang="en-US" sz="2200" i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// searches value in tree , root</a:t>
            </a:r>
            <a:endParaRPr lang="en-US" sz="2200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  if (x==null) </a:t>
            </a:r>
          </a:p>
          <a:p>
            <a:pPr marL="0" indent="0">
              <a:buNone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     {                              </a:t>
            </a:r>
          </a:p>
          <a:p>
            <a:pPr marL="0" indent="0">
              <a:buNone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       return null;  </a:t>
            </a:r>
            <a:r>
              <a:rPr lang="en-US" sz="2200" i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//value not found</a:t>
            </a:r>
            <a:r>
              <a:rPr lang="en-US" sz="22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0" indent="0">
              <a:buNone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     }</a:t>
            </a:r>
          </a:p>
          <a:p>
            <a:pPr marL="0" indent="0">
              <a:buNone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  node ret = x; </a:t>
            </a:r>
            <a:r>
              <a:rPr lang="en-US" sz="2200" i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//copied x node to ret</a:t>
            </a:r>
          </a:p>
          <a:p>
            <a:pPr marL="0" indent="0">
              <a:buNone/>
            </a:pPr>
            <a:endParaRPr lang="en-US" sz="2200" i="1" dirty="0">
              <a:solidFill>
                <a:srgbClr val="570DC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  if (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isLeaf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x,root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))   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sz="2200" i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//</a:t>
            </a:r>
            <a:r>
              <a:rPr lang="en-US" sz="2200" b="1" i="1" u="sng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CASE 1</a:t>
            </a:r>
            <a:r>
              <a:rPr lang="en-US" sz="2200" b="1" i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i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check x is leaf node..?       </a:t>
            </a:r>
          </a:p>
          <a:p>
            <a:pPr marL="0" indent="0">
              <a:buNone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     </a:t>
            </a:r>
            <a:r>
              <a:rPr lang="en-US" sz="3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pPr marL="0" indent="0">
              <a:buNone/>
            </a:pPr>
            <a:endParaRPr lang="en-I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3464E7-2207-4417-A81D-861688D945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70494" y="891986"/>
            <a:ext cx="6078071" cy="5656729"/>
          </a:xfrm>
          <a:ln>
            <a:solidFill>
              <a:schemeClr val="accent5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pPr marL="0" indent="0">
              <a:buNone/>
            </a:pPr>
            <a:r>
              <a:rPr lang="en-US" sz="2100" dirty="0"/>
              <a:t>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p=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getparent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x,root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);  //returns parent of x</a:t>
            </a:r>
          </a:p>
          <a:p>
            <a:pPr marL="0" indent="0">
              <a:buNone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</a:p>
          <a:p>
            <a:pPr marL="0" indent="0">
              <a:buNone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  if (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p.left.data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==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x.data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r>
              <a:rPr lang="en-US" sz="2000" i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//x is left sub-child of p</a:t>
            </a:r>
            <a:r>
              <a:rPr lang="en-US" sz="2000" b="1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(T)</a:t>
            </a:r>
          </a:p>
          <a:p>
            <a:pPr marL="0" indent="0">
              <a:buNone/>
            </a:pPr>
            <a:r>
              <a:rPr lang="en-US" sz="2000" i="1" dirty="0">
                <a:solidFill>
                  <a:srgbClr val="570DC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pPr marL="0" indent="0">
              <a:buNone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         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p.left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=null;    </a:t>
            </a:r>
            <a:r>
              <a:rPr lang="en-US" sz="2000" i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//if yes we break off</a:t>
            </a:r>
          </a:p>
          <a:p>
            <a:pPr marL="0" indent="0">
              <a:buNone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       }</a:t>
            </a:r>
          </a:p>
          <a:p>
            <a:pPr marL="0" indent="0">
              <a:buNone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  if (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p.right.data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==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x.data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r>
              <a:rPr lang="en-US" sz="2000" i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//x is right sub-child of p</a:t>
            </a:r>
            <a:r>
              <a:rPr lang="en-US" sz="2000" b="1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(T)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	 {</a:t>
            </a:r>
          </a:p>
          <a:p>
            <a:pPr marL="0" indent="0">
              <a:buNone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         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p.right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=null;     </a:t>
            </a:r>
            <a:r>
              <a:rPr lang="en-US" sz="2000" i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//if  yes we break off</a:t>
            </a:r>
          </a:p>
          <a:p>
            <a:pPr marL="0" indent="0">
              <a:buNone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       }</a:t>
            </a:r>
          </a:p>
          <a:p>
            <a:pPr marL="0" indent="0">
              <a:buNone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    return ret;</a:t>
            </a:r>
          </a:p>
          <a:p>
            <a:pPr marL="0" indent="0">
              <a:buNone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en-IN" sz="2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507544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61959-DC28-4C10-8878-70B624FE0C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156238"/>
            <a:ext cx="8596668" cy="534044"/>
          </a:xfrm>
        </p:spPr>
        <p:txBody>
          <a:bodyPr>
            <a:normAutofit/>
          </a:bodyPr>
          <a:lstStyle/>
          <a:p>
            <a:r>
              <a:rPr lang="en-US" sz="2200" b="1" i="1" dirty="0">
                <a:solidFill>
                  <a:schemeClr val="accent1">
                    <a:lumMod val="75000"/>
                  </a:schemeClr>
                </a:solidFill>
                <a:latin typeface="Bell MT" panose="02020503060305020303" pitchFamily="18" charset="0"/>
              </a:rPr>
              <a:t>Continue…</a:t>
            </a:r>
            <a:endParaRPr lang="en-IN" sz="2200" b="1" i="1" dirty="0">
              <a:solidFill>
                <a:schemeClr val="accent1">
                  <a:lumMod val="75000"/>
                </a:schemeClr>
              </a:solidFill>
              <a:latin typeface="Bell MT" panose="02020503060305020303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A0D832-B36A-466C-AA73-CDF7B5EE0A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95838" y="708209"/>
            <a:ext cx="5800161" cy="6087037"/>
          </a:xfrm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If (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onechild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x,root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)) </a:t>
            </a:r>
            <a:r>
              <a:rPr lang="en-US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000" i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//</a:t>
            </a:r>
            <a:r>
              <a:rPr lang="en-US" sz="2000" b="1" i="1" u="sng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CASE 2</a:t>
            </a:r>
            <a:r>
              <a:rPr lang="en-US" sz="2000" b="1" i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2000" i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check x is node with 1-child..?</a:t>
            </a:r>
          </a:p>
          <a:p>
            <a:pPr marL="0" indent="0">
              <a:buNone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p=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getparent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x,root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);  </a:t>
            </a:r>
            <a:r>
              <a:rPr lang="en-US" sz="2000" i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// we link parent to child x</a:t>
            </a:r>
          </a:p>
          <a:p>
            <a:pPr marL="0" indent="0">
              <a:buNone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   if (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p.left.data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==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x.data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r>
              <a:rPr lang="en-US" sz="20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pPr marL="0" indent="0">
              <a:buNone/>
            </a:pPr>
            <a:r>
              <a:rPr lang="en-US" sz="2000" i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// check x is left sub-child of p ?</a:t>
            </a:r>
          </a:p>
          <a:p>
            <a:pPr marL="0" indent="0">
              <a:buNone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   if (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x.left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==null) {   </a:t>
            </a:r>
            <a:r>
              <a:rPr lang="en-US" sz="2000" i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// </a:t>
            </a:r>
            <a:r>
              <a:rPr lang="en-US" sz="2000" i="1" dirty="0" err="1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x.right</a:t>
            </a:r>
            <a:r>
              <a:rPr lang="en-US" sz="2000" i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is single child of x </a:t>
            </a:r>
            <a:r>
              <a:rPr lang="en-US" sz="2000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2000" b="1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sz="2000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0" indent="0">
              <a:buNone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p.left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x.right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;   </a:t>
            </a:r>
            <a:r>
              <a:rPr lang="en-US" sz="2000" i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// set LS of p as </a:t>
            </a:r>
            <a:r>
              <a:rPr lang="en-US" sz="2000" i="1" dirty="0" err="1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x.right</a:t>
            </a:r>
            <a:endParaRPr lang="en-US" sz="2000" i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       return ret;      </a:t>
            </a:r>
          </a:p>
          <a:p>
            <a:pPr marL="0" indent="0">
              <a:buNone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    }</a:t>
            </a:r>
          </a:p>
          <a:p>
            <a:pPr marL="0" indent="0">
              <a:buNone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   if (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x.right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==null) { </a:t>
            </a:r>
            <a:r>
              <a:rPr lang="en-US" sz="2000" i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// </a:t>
            </a:r>
            <a:r>
              <a:rPr lang="en-US" sz="2000" i="1" dirty="0" err="1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x.left</a:t>
            </a:r>
            <a:r>
              <a:rPr lang="en-US" sz="2000" i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is single child of x</a:t>
            </a:r>
            <a:r>
              <a:rPr lang="en-US" sz="20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2000" b="1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sz="2000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0" indent="0">
              <a:buNone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p.left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x.left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;   </a:t>
            </a:r>
            <a:r>
              <a:rPr lang="en-US" sz="2000" i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// set LS of p as </a:t>
            </a:r>
            <a:r>
              <a:rPr lang="en-US" sz="2000" i="1" dirty="0" err="1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x.left</a:t>
            </a:r>
            <a:endParaRPr lang="en-US" sz="2000" i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       return ret;</a:t>
            </a:r>
          </a:p>
          <a:p>
            <a:pPr marL="0" indent="0">
              <a:buNone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    }</a:t>
            </a:r>
          </a:p>
          <a:p>
            <a:pPr marL="0" indent="0">
              <a:buNone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sz="20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  <a:p>
            <a:pPr marL="0" indent="0">
              <a:buNone/>
            </a:pPr>
            <a:endParaRPr lang="en-IN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B0FB08-FAD3-4EF9-9C76-693FE9D02B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187" y="735106"/>
            <a:ext cx="5719482" cy="5912866"/>
          </a:xfrm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rmAutofit fontScale="32500" lnSpcReduction="20000"/>
          </a:bodyPr>
          <a:lstStyle/>
          <a:p>
            <a:pPr marL="0" indent="0">
              <a:buNone/>
            </a:pPr>
            <a:r>
              <a:rPr lang="en-US" sz="6200" dirty="0">
                <a:latin typeface="Arial" panose="020B0604020202020204" pitchFamily="34" charset="0"/>
                <a:cs typeface="Arial" panose="020B0604020202020204" pitchFamily="34" charset="0"/>
              </a:rPr>
              <a:t>If (</a:t>
            </a:r>
            <a:r>
              <a:rPr lang="en-US" sz="6200" dirty="0" err="1">
                <a:latin typeface="Arial" panose="020B0604020202020204" pitchFamily="34" charset="0"/>
                <a:cs typeface="Arial" panose="020B0604020202020204" pitchFamily="34" charset="0"/>
              </a:rPr>
              <a:t>p.right.data</a:t>
            </a:r>
            <a:r>
              <a:rPr lang="en-US" sz="6200" dirty="0">
                <a:latin typeface="Arial" panose="020B0604020202020204" pitchFamily="34" charset="0"/>
                <a:cs typeface="Arial" panose="020B0604020202020204" pitchFamily="34" charset="0"/>
              </a:rPr>
              <a:t>==</a:t>
            </a:r>
            <a:r>
              <a:rPr lang="en-US" sz="6200" dirty="0" err="1">
                <a:latin typeface="Arial" panose="020B0604020202020204" pitchFamily="34" charset="0"/>
                <a:cs typeface="Arial" panose="020B0604020202020204" pitchFamily="34" charset="0"/>
              </a:rPr>
              <a:t>x.data</a:t>
            </a:r>
            <a:r>
              <a:rPr lang="en-US" sz="6200" dirty="0"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r>
              <a:rPr lang="en-US" sz="62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{ </a:t>
            </a:r>
            <a:r>
              <a:rPr lang="en-US" sz="62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</a:p>
          <a:p>
            <a:pPr marL="0" indent="0">
              <a:buNone/>
            </a:pPr>
            <a:r>
              <a:rPr lang="en-US" sz="6200" i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// check x is right sub-child of p..?</a:t>
            </a:r>
          </a:p>
          <a:p>
            <a:pPr marL="0" indent="0">
              <a:buNone/>
            </a:pPr>
            <a:endParaRPr lang="en-US" sz="6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6200" dirty="0">
                <a:latin typeface="Arial" panose="020B0604020202020204" pitchFamily="34" charset="0"/>
                <a:cs typeface="Arial" panose="020B0604020202020204" pitchFamily="34" charset="0"/>
              </a:rPr>
              <a:t>  if (</a:t>
            </a:r>
            <a:r>
              <a:rPr lang="en-US" sz="6200" dirty="0" err="1">
                <a:latin typeface="Arial" panose="020B0604020202020204" pitchFamily="34" charset="0"/>
                <a:cs typeface="Arial" panose="020B0604020202020204" pitchFamily="34" charset="0"/>
              </a:rPr>
              <a:t>x.left</a:t>
            </a:r>
            <a:r>
              <a:rPr lang="en-US" sz="6200" dirty="0">
                <a:latin typeface="Arial" panose="020B0604020202020204" pitchFamily="34" charset="0"/>
                <a:cs typeface="Arial" panose="020B0604020202020204" pitchFamily="34" charset="0"/>
              </a:rPr>
              <a:t>==null) {   </a:t>
            </a:r>
            <a:r>
              <a:rPr lang="en-US" sz="6200" i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// </a:t>
            </a:r>
            <a:r>
              <a:rPr lang="en-US" sz="6200" i="1" dirty="0" err="1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x.right</a:t>
            </a:r>
            <a:r>
              <a:rPr lang="en-US" sz="6200" i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is single child of x</a:t>
            </a:r>
          </a:p>
          <a:p>
            <a:pPr marL="0" indent="0">
              <a:buNone/>
            </a:pPr>
            <a:r>
              <a:rPr lang="en-US" sz="6200" dirty="0">
                <a:latin typeface="Arial" panose="020B0604020202020204" pitchFamily="34" charset="0"/>
                <a:cs typeface="Arial" panose="020B0604020202020204" pitchFamily="34" charset="0"/>
              </a:rPr>
              <a:t>      </a:t>
            </a:r>
            <a:r>
              <a:rPr lang="en-US" sz="6200" dirty="0" err="1">
                <a:latin typeface="Arial" panose="020B0604020202020204" pitchFamily="34" charset="0"/>
                <a:cs typeface="Arial" panose="020B0604020202020204" pitchFamily="34" charset="0"/>
              </a:rPr>
              <a:t>p.right</a:t>
            </a:r>
            <a:r>
              <a:rPr lang="en-US" sz="6200" dirty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en-US" sz="6200" dirty="0" err="1">
                <a:latin typeface="Arial" panose="020B0604020202020204" pitchFamily="34" charset="0"/>
                <a:cs typeface="Arial" panose="020B0604020202020204" pitchFamily="34" charset="0"/>
              </a:rPr>
              <a:t>x.right</a:t>
            </a:r>
            <a:r>
              <a:rPr lang="en-US" sz="6200" dirty="0">
                <a:latin typeface="Arial" panose="020B0604020202020204" pitchFamily="34" charset="0"/>
                <a:cs typeface="Arial" panose="020B0604020202020204" pitchFamily="34" charset="0"/>
              </a:rPr>
              <a:t>; </a:t>
            </a:r>
            <a:r>
              <a:rPr lang="en-US" sz="6200" i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//set right subtree p as </a:t>
            </a:r>
            <a:r>
              <a:rPr lang="en-US" sz="6200" i="1" dirty="0" err="1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x.right</a:t>
            </a:r>
            <a:endParaRPr lang="en-US" sz="6200" i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6200" dirty="0">
                <a:latin typeface="Arial" panose="020B0604020202020204" pitchFamily="34" charset="0"/>
                <a:cs typeface="Arial" panose="020B0604020202020204" pitchFamily="34" charset="0"/>
              </a:rPr>
              <a:t>      return ret;</a:t>
            </a:r>
          </a:p>
          <a:p>
            <a:pPr marL="0" indent="0">
              <a:buNone/>
            </a:pPr>
            <a:r>
              <a:rPr lang="en-US" sz="6200" dirty="0">
                <a:latin typeface="Arial" panose="020B0604020202020204" pitchFamily="34" charset="0"/>
                <a:cs typeface="Arial" panose="020B0604020202020204" pitchFamily="34" charset="0"/>
              </a:rPr>
              <a:t>     }</a:t>
            </a:r>
          </a:p>
          <a:p>
            <a:pPr marL="0" indent="0">
              <a:buNone/>
            </a:pPr>
            <a:endParaRPr lang="en-US" sz="6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6200" dirty="0">
                <a:latin typeface="Arial" panose="020B0604020202020204" pitchFamily="34" charset="0"/>
                <a:cs typeface="Arial" panose="020B0604020202020204" pitchFamily="34" charset="0"/>
              </a:rPr>
              <a:t>  if (</a:t>
            </a:r>
            <a:r>
              <a:rPr lang="en-US" sz="6200" dirty="0" err="1">
                <a:latin typeface="Arial" panose="020B0604020202020204" pitchFamily="34" charset="0"/>
                <a:cs typeface="Arial" panose="020B0604020202020204" pitchFamily="34" charset="0"/>
              </a:rPr>
              <a:t>x.right</a:t>
            </a:r>
            <a:r>
              <a:rPr lang="en-US" sz="6200" dirty="0">
                <a:latin typeface="Arial" panose="020B0604020202020204" pitchFamily="34" charset="0"/>
                <a:cs typeface="Arial" panose="020B0604020202020204" pitchFamily="34" charset="0"/>
              </a:rPr>
              <a:t>==null) {  </a:t>
            </a:r>
            <a:r>
              <a:rPr lang="en-US" sz="6200" i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// </a:t>
            </a:r>
            <a:r>
              <a:rPr lang="en-US" sz="6200" i="1" dirty="0" err="1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x.left</a:t>
            </a:r>
            <a:r>
              <a:rPr lang="en-US" sz="6200" i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is single child of x</a:t>
            </a:r>
          </a:p>
          <a:p>
            <a:pPr marL="0" indent="0">
              <a:buNone/>
            </a:pPr>
            <a:r>
              <a:rPr lang="en-US" sz="6200" dirty="0">
                <a:latin typeface="Arial" panose="020B0604020202020204" pitchFamily="34" charset="0"/>
                <a:cs typeface="Arial" panose="020B0604020202020204" pitchFamily="34" charset="0"/>
              </a:rPr>
              <a:t>      </a:t>
            </a:r>
            <a:r>
              <a:rPr lang="en-US" sz="6200" dirty="0" err="1">
                <a:latin typeface="Arial" panose="020B0604020202020204" pitchFamily="34" charset="0"/>
                <a:cs typeface="Arial" panose="020B0604020202020204" pitchFamily="34" charset="0"/>
              </a:rPr>
              <a:t>p.right</a:t>
            </a:r>
            <a:r>
              <a:rPr lang="en-US" sz="6200" dirty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en-US" sz="6200" dirty="0" err="1">
                <a:latin typeface="Arial" panose="020B0604020202020204" pitchFamily="34" charset="0"/>
                <a:cs typeface="Arial" panose="020B0604020202020204" pitchFamily="34" charset="0"/>
              </a:rPr>
              <a:t>x.left</a:t>
            </a:r>
            <a:r>
              <a:rPr lang="en-US" sz="6200" dirty="0">
                <a:latin typeface="Arial" panose="020B0604020202020204" pitchFamily="34" charset="0"/>
                <a:cs typeface="Arial" panose="020B0604020202020204" pitchFamily="34" charset="0"/>
              </a:rPr>
              <a:t>;  </a:t>
            </a:r>
            <a:r>
              <a:rPr lang="en-US" sz="6200" i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//set right subtree p as </a:t>
            </a:r>
            <a:r>
              <a:rPr lang="en-US" sz="6200" i="1" dirty="0" err="1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x.left</a:t>
            </a:r>
            <a:endParaRPr lang="en-US" sz="6200" i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6200" dirty="0">
                <a:latin typeface="Arial" panose="020B0604020202020204" pitchFamily="34" charset="0"/>
                <a:cs typeface="Arial" panose="020B0604020202020204" pitchFamily="34" charset="0"/>
              </a:rPr>
              <a:t>      return ret;</a:t>
            </a:r>
          </a:p>
          <a:p>
            <a:pPr marL="0" indent="0">
              <a:buNone/>
            </a:pPr>
            <a:r>
              <a:rPr lang="en-US" sz="6200" dirty="0">
                <a:latin typeface="Arial" panose="020B0604020202020204" pitchFamily="34" charset="0"/>
                <a:cs typeface="Arial" panose="020B0604020202020204" pitchFamily="34" charset="0"/>
              </a:rPr>
              <a:t>     }</a:t>
            </a:r>
          </a:p>
          <a:p>
            <a:pPr marL="0" indent="0">
              <a:buNone/>
            </a:pPr>
            <a:r>
              <a:rPr lang="en-US" sz="62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sz="62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  <a:p>
            <a:pPr marL="0" indent="0">
              <a:buNone/>
            </a:pPr>
            <a:r>
              <a:rPr lang="en-US" sz="8600" b="1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en-IN" sz="8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8733092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40BFF-9F1C-4CF9-AA07-D7E29460C5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829" y="12803"/>
            <a:ext cx="8596668" cy="543009"/>
          </a:xfrm>
        </p:spPr>
        <p:txBody>
          <a:bodyPr/>
          <a:lstStyle/>
          <a:p>
            <a:r>
              <a:rPr lang="en-US" sz="2200" b="1" i="1" dirty="0">
                <a:solidFill>
                  <a:schemeClr val="accent1">
                    <a:lumMod val="75000"/>
                  </a:schemeClr>
                </a:solidFill>
                <a:latin typeface="Bell MT" panose="02020503060305020303" pitchFamily="18" charset="0"/>
              </a:rPr>
              <a:t>Continue…</a:t>
            </a:r>
            <a:endParaRPr lang="en-IN" sz="2200" b="1" i="1" dirty="0">
              <a:solidFill>
                <a:schemeClr val="accent1">
                  <a:lumMod val="75000"/>
                </a:schemeClr>
              </a:solidFill>
              <a:latin typeface="Bell MT" panose="02020503060305020303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31A8A9-3C52-4D45-919F-14D9375EFB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6158" y="555813"/>
            <a:ext cx="5643301" cy="6078070"/>
          </a:xfr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If (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twochild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x,root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)) </a:t>
            </a:r>
            <a:r>
              <a:rPr lang="en-US" sz="2700" b="1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pPr marL="0" indent="0">
              <a:buNone/>
            </a:pPr>
            <a:r>
              <a:rPr lang="en-US" sz="2000" i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//</a:t>
            </a:r>
            <a:r>
              <a:rPr lang="en-US" sz="2200" b="1" i="1" u="sng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CASE 3</a:t>
            </a:r>
            <a:r>
              <a:rPr lang="en-US" sz="2000" b="1" i="1" u="sng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i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2200" i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check x is node with  2-children..?</a:t>
            </a:r>
          </a:p>
          <a:p>
            <a:pPr marL="0" indent="0">
              <a:buNone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    p=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getparent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x,root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);  </a:t>
            </a:r>
          </a:p>
          <a:p>
            <a:pPr marL="0" indent="0">
              <a:buNone/>
            </a:pPr>
            <a:r>
              <a:rPr lang="en-US" sz="2200" i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             //we link parent to child x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getIS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x,root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);  </a:t>
            </a:r>
          </a:p>
          <a:p>
            <a:pPr marL="0" indent="0">
              <a:buNone/>
            </a:pPr>
            <a:r>
              <a:rPr lang="en-US" sz="2200" i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//to return (IS – In-order Successor) of x in tree with root </a:t>
            </a:r>
          </a:p>
          <a:p>
            <a:pPr marL="0" indent="0">
              <a:buNone/>
            </a:pPr>
            <a:r>
              <a:rPr lang="en-US" sz="2200" i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//x is 2 children, we need to replace x with in-order successor</a:t>
            </a:r>
          </a:p>
          <a:p>
            <a:pPr marL="0" indent="0">
              <a:buNone/>
            </a:pPr>
            <a:endParaRPr lang="en-US" sz="2200" i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200" dirty="0"/>
              <a:t>  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if (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p.left.data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==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x.data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r>
              <a:rPr lang="en-US" sz="24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  </a:t>
            </a:r>
            <a:r>
              <a:rPr lang="en-US" sz="2200" i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//check x is left sub-child of p..?</a:t>
            </a:r>
          </a:p>
          <a:p>
            <a:pPr marL="0" indent="0">
              <a:buNone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p.left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;   </a:t>
            </a:r>
            <a:r>
              <a:rPr lang="en-US" sz="2200" i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//set IS to left </a:t>
            </a:r>
            <a:r>
              <a:rPr lang="en-US" sz="2200" i="1" dirty="0" err="1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subchild</a:t>
            </a:r>
            <a:r>
              <a:rPr lang="en-US" sz="2200" i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p  </a:t>
            </a:r>
          </a:p>
          <a:p>
            <a:pPr marL="0" indent="0">
              <a:buNone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i.left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x.left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;   </a:t>
            </a:r>
          </a:p>
          <a:p>
            <a:pPr marL="0" indent="0">
              <a:buNone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            </a:t>
            </a:r>
            <a:r>
              <a:rPr lang="en-US" sz="2200" i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//replacing LSC  x with </a:t>
            </a:r>
            <a:r>
              <a:rPr lang="en-US" sz="2200" i="1" dirty="0" err="1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sz="2200" i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,for IS process</a:t>
            </a:r>
          </a:p>
          <a:p>
            <a:pPr marL="0" indent="0">
              <a:buNone/>
            </a:pPr>
            <a:endParaRPr lang="en-US" sz="2000" i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F6FAAA-C38B-4BA5-97EF-9937EEEBA8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11153" y="555812"/>
            <a:ext cx="5544688" cy="6078070"/>
          </a:xfr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i.right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x.right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;  </a:t>
            </a:r>
            <a:r>
              <a:rPr lang="en-US" sz="2000" i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//replacing RSC  x with </a:t>
            </a:r>
            <a:r>
              <a:rPr lang="en-US" sz="2000" i="1" dirty="0" err="1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sz="2000" i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0" indent="0">
              <a:buNone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 return ret;</a:t>
            </a:r>
          </a:p>
          <a:p>
            <a:pPr marL="0" indent="0">
              <a:buNone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sz="22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  <a:p>
            <a:pPr marL="0" indent="0">
              <a:buNone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if (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p.right.data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==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x.data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r>
              <a:rPr lang="en-US" sz="22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{ </a:t>
            </a:r>
          </a:p>
          <a:p>
            <a:pPr marL="0" indent="0">
              <a:buNone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                  </a:t>
            </a:r>
            <a:r>
              <a:rPr lang="en-US" sz="2000" i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//check x is right sub-child of p..?</a:t>
            </a:r>
          </a:p>
          <a:p>
            <a:pPr marL="0" indent="0">
              <a:buNone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p.right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;   </a:t>
            </a:r>
            <a:r>
              <a:rPr lang="en-US" sz="2000" i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//set IS to right </a:t>
            </a:r>
            <a:r>
              <a:rPr lang="en-US" sz="2000" i="1" dirty="0" err="1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subchild</a:t>
            </a:r>
            <a:r>
              <a:rPr lang="en-US" sz="2000" i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p</a:t>
            </a:r>
          </a:p>
          <a:p>
            <a:pPr marL="0" indent="0">
              <a:buNone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i.left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x.left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;    </a:t>
            </a:r>
            <a:r>
              <a:rPr lang="en-US" sz="2000" i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//replacing LSC  x with </a:t>
            </a:r>
            <a:r>
              <a:rPr lang="en-US" sz="2000" i="1" dirty="0" err="1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sz="2000" i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0" indent="0">
              <a:buNone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i.right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x.right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;   </a:t>
            </a:r>
            <a:r>
              <a:rPr lang="en-US" sz="2000" i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//replacing RSC  x with </a:t>
            </a:r>
            <a:r>
              <a:rPr lang="en-US" sz="2000" i="1" dirty="0" err="1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endParaRPr lang="en-US" sz="2000" i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   return ret;</a:t>
            </a:r>
          </a:p>
          <a:p>
            <a:pPr marL="0" indent="0">
              <a:buNone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  <a:p>
            <a:pPr marL="0" indent="0">
              <a:buNone/>
            </a:pPr>
            <a:r>
              <a:rPr lang="en-US" sz="2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}</a:t>
            </a:r>
          </a:p>
          <a:p>
            <a:pPr marL="0" indent="0">
              <a:buNone/>
            </a:pPr>
            <a:r>
              <a:rPr lang="en-US" sz="2600" b="1" dirty="0">
                <a:latin typeface="Bell MT" panose="02020503060305020303" pitchFamily="18" charset="0"/>
                <a:cs typeface="Arial" panose="020B0604020202020204" pitchFamily="34" charset="0"/>
              </a:rPr>
              <a:t>}</a:t>
            </a:r>
            <a:endParaRPr lang="en-IN" sz="2600" b="1" dirty="0">
              <a:latin typeface="Bell MT" panose="02020503060305020303" pitchFamily="18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189124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403A8E-8D3C-413B-8515-78C455B850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482" y="40434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rgbClr val="990000"/>
                </a:solidFill>
                <a:latin typeface="Bell MT" panose="02020503060305020303" pitchFamily="18" charset="0"/>
              </a:rPr>
              <a:t>Applications</a:t>
            </a:r>
            <a:endParaRPr lang="en-IN" sz="4800" b="1" dirty="0">
              <a:solidFill>
                <a:srgbClr val="990000"/>
              </a:solidFill>
              <a:latin typeface="Bell MT" panose="02020503060305020303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F08B42-7FF5-4FF1-A6B9-CDBA8D1E7F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9918" y="1714406"/>
            <a:ext cx="10515600" cy="4617104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3A3A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en-US" sz="2400" b="0" i="0" dirty="0">
                <a:solidFill>
                  <a:srgbClr val="3A3A3A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etter choice for </a:t>
            </a:r>
            <a:r>
              <a:rPr lang="en-US" sz="2400" b="0" i="0" dirty="0">
                <a:solidFill>
                  <a:srgbClr val="00B05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indexing</a:t>
            </a:r>
            <a:r>
              <a:rPr lang="en-US" sz="2400" b="0" i="0" dirty="0">
                <a:solidFill>
                  <a:srgbClr val="3A3A3A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sz="2400" b="0" i="0" dirty="0">
                <a:solidFill>
                  <a:srgbClr val="00B05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storing data</a:t>
            </a:r>
            <a:r>
              <a:rPr lang="en-US" sz="2400" b="0" i="0" dirty="0">
                <a:solidFill>
                  <a:srgbClr val="3A3A3A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0" indent="0">
              <a:buNone/>
            </a:pPr>
            <a:endParaRPr lang="en-US" sz="2400" b="0" i="0" dirty="0">
              <a:solidFill>
                <a:srgbClr val="3A3A3A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b="0" i="0" dirty="0">
                <a:solidFill>
                  <a:srgbClr val="3A3A3A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2-3-4 trees used to understand concept </a:t>
            </a:r>
            <a:r>
              <a:rPr lang="en-US" sz="2400" dirty="0">
                <a:solidFill>
                  <a:srgbClr val="3A3A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 the</a:t>
            </a:r>
            <a:endParaRPr lang="en-US" sz="2400" b="0" i="0" dirty="0">
              <a:solidFill>
                <a:srgbClr val="3A3A3A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400" b="0" i="1" dirty="0">
                <a:solidFill>
                  <a:srgbClr val="C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sz="2400" b="0" i="1" u="sng" dirty="0">
                <a:solidFill>
                  <a:srgbClr val="C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Red-Black Trees</a:t>
            </a:r>
            <a:r>
              <a:rPr lang="en-US" sz="2400" b="0" i="0" dirty="0">
                <a:solidFill>
                  <a:srgbClr val="3A3A3A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0" indent="0">
              <a:buNone/>
            </a:pPr>
            <a:endParaRPr lang="en-US" sz="2400" dirty="0">
              <a:solidFill>
                <a:srgbClr val="3A3A3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3A3A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sz="2400" b="0" i="0" dirty="0">
                <a:solidFill>
                  <a:srgbClr val="3A3A3A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ot widely used due to its complex structure and frequent change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3A3A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sz="2400" b="0" i="0" dirty="0">
                <a:solidFill>
                  <a:srgbClr val="3A3A3A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 structure.</a:t>
            </a:r>
          </a:p>
          <a:p>
            <a:pPr marL="0" indent="0">
              <a:buNone/>
            </a:pPr>
            <a:endParaRPr lang="en-US" sz="2400" dirty="0">
              <a:solidFill>
                <a:srgbClr val="3A3A3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b="0" i="0" dirty="0">
              <a:solidFill>
                <a:srgbClr val="3A3A3A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11234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CF938-295A-4113-932C-CF320CB224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412377"/>
            <a:ext cx="8596668" cy="1320800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rgbClr val="990000"/>
                </a:solidFill>
                <a:latin typeface="Bell MT" panose="02020503060305020303" pitchFamily="18" charset="0"/>
              </a:rPr>
              <a:t>ADVANTAGES</a:t>
            </a:r>
            <a:endParaRPr lang="en-IN" sz="4800" b="1" dirty="0">
              <a:solidFill>
                <a:srgbClr val="990000"/>
              </a:solidFill>
              <a:latin typeface="Bell MT" panose="02020503060305020303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5F49BE-AF56-4958-A91F-B0D7661ABE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712259"/>
            <a:ext cx="8596668" cy="4733364"/>
          </a:xfrm>
        </p:spPr>
        <p:txBody>
          <a:bodyPr>
            <a:normAutofit fontScale="62500" lnSpcReduction="20000"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IN" sz="3800" b="0" i="0" dirty="0">
                <a:solidFill>
                  <a:srgbClr val="28282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Very efficient and Easier to implement.</a:t>
            </a:r>
          </a:p>
          <a:p>
            <a:pPr marL="0" indent="0">
              <a:buNone/>
            </a:pPr>
            <a:endParaRPr lang="en-IN" sz="3800" b="0" i="0" dirty="0">
              <a:solidFill>
                <a:srgbClr val="282829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sz="3800" dirty="0">
                <a:solidFill>
                  <a:srgbClr val="2828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sz="3800" b="0" i="0" dirty="0">
                <a:solidFill>
                  <a:srgbClr val="28282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nsertion &amp; Deletion </a:t>
            </a:r>
            <a:r>
              <a:rPr lang="en-US" sz="3800" dirty="0">
                <a:solidFill>
                  <a:srgbClr val="2828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BST is </a:t>
            </a:r>
            <a:r>
              <a:rPr lang="en-US" sz="3800" b="0" i="0" dirty="0">
                <a:solidFill>
                  <a:srgbClr val="28282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faster than B-tree.</a:t>
            </a:r>
          </a:p>
          <a:p>
            <a:pPr marL="0" indent="0">
              <a:buNone/>
            </a:pPr>
            <a:endParaRPr lang="en-US" sz="3800" dirty="0">
              <a:solidFill>
                <a:srgbClr val="28282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sz="3800" dirty="0">
                <a:solidFill>
                  <a:srgbClr val="202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</a:t>
            </a:r>
            <a:r>
              <a:rPr lang="en-US" sz="38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sed to store as many nodes as possible.</a:t>
            </a:r>
          </a:p>
          <a:p>
            <a:pPr>
              <a:buFont typeface="Wingdings" panose="05000000000000000000" pitchFamily="2" charset="2"/>
              <a:buChar char="v"/>
            </a:pPr>
            <a:endParaRPr lang="en-US" sz="3800" dirty="0">
              <a:solidFill>
                <a:srgbClr val="20212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sz="3800" dirty="0">
                <a:solidFill>
                  <a:srgbClr val="202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Tree is Perfectly - Balanced Nature.</a:t>
            </a:r>
          </a:p>
          <a:p>
            <a:pPr marL="0" indent="0">
              <a:buNone/>
            </a:pPr>
            <a:endParaRPr lang="en-US" sz="3800" dirty="0">
              <a:solidFill>
                <a:srgbClr val="20212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IN" sz="36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Insertion = O(log n</a:t>
            </a:r>
            <a:r>
              <a:rPr lang="en-IN" sz="3600" b="0" i="0" dirty="0">
                <a:solidFill>
                  <a:srgbClr val="333333"/>
                </a:solidFill>
                <a:effectLst/>
                <a:latin typeface="Helvetica Neue"/>
              </a:rPr>
              <a:t>).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IN" sz="3600" b="0" i="0" dirty="0">
                <a:solidFill>
                  <a:srgbClr val="333333"/>
                </a:solidFill>
                <a:effectLst/>
                <a:latin typeface="Helvetica Neue"/>
              </a:rPr>
              <a:t>deletion = O(log n).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IN" sz="3600" b="0" i="0" dirty="0">
                <a:solidFill>
                  <a:srgbClr val="333333"/>
                </a:solidFill>
                <a:effectLst/>
                <a:latin typeface="Helvetica Neue"/>
              </a:rPr>
              <a:t>search = O(log n).</a:t>
            </a:r>
          </a:p>
          <a:p>
            <a:pPr>
              <a:buFont typeface="Wingdings" panose="05000000000000000000" pitchFamily="2" charset="2"/>
              <a:buChar char="v"/>
            </a:pPr>
            <a:endParaRPr lang="en-IN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62382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35D4C-CDE2-4941-9451-965F27C47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rgbClr val="990000"/>
                </a:solidFill>
                <a:latin typeface="Bell MT" panose="02020503060305020303" pitchFamily="18" charset="0"/>
              </a:rPr>
              <a:t>DISADVANTAGES</a:t>
            </a:r>
            <a:endParaRPr lang="en-IN" sz="4800" b="1" dirty="0">
              <a:solidFill>
                <a:srgbClr val="990000"/>
              </a:solidFill>
              <a:latin typeface="Bell MT" panose="02020503060305020303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CC8A84-34F5-4252-8AA8-CB2F98C11A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017061"/>
            <a:ext cx="8596668" cy="4320138"/>
          </a:xfrm>
        </p:spPr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24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Shape of the tree depends upon order of insertion.</a:t>
            </a:r>
          </a:p>
          <a:p>
            <a:pPr marL="0" indent="0">
              <a:buNone/>
            </a:pPr>
            <a:endParaRPr lang="en-US" sz="2400" b="0" i="0" dirty="0">
              <a:solidFill>
                <a:srgbClr val="333333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IN" sz="24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Searching takes long time.</a:t>
            </a:r>
          </a:p>
          <a:p>
            <a:pPr>
              <a:buFont typeface="Wingdings" panose="05000000000000000000" pitchFamily="2" charset="2"/>
              <a:buChar char="v"/>
            </a:pPr>
            <a:endParaRPr lang="en-IN" sz="2400" dirty="0">
              <a:solidFill>
                <a:srgbClr val="33333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IN" sz="24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Recursive approach, which requires more stack space.</a:t>
            </a:r>
          </a:p>
          <a:p>
            <a:pPr marL="0" indent="0">
              <a:buNone/>
            </a:pPr>
            <a:endParaRPr lang="en-IN" sz="2400" dirty="0">
              <a:solidFill>
                <a:srgbClr val="33333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sz="24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Tough implementation of balanced BST.</a:t>
            </a:r>
          </a:p>
          <a:p>
            <a:pPr marL="0" indent="0">
              <a:buNone/>
            </a:pPr>
            <a:endParaRPr lang="en-IN" sz="2400" b="0" i="0" dirty="0">
              <a:solidFill>
                <a:srgbClr val="333333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sz="24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Access time is O(log n).</a:t>
            </a:r>
            <a:endParaRPr lang="en-IN" sz="2400" dirty="0">
              <a:solidFill>
                <a:srgbClr val="33333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9116425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7FA11-20E4-4047-B94C-ED1C699DE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9097" y="994571"/>
            <a:ext cx="10515600" cy="2852737"/>
          </a:xfrm>
        </p:spPr>
        <p:txBody>
          <a:bodyPr>
            <a:normAutofit/>
          </a:bodyPr>
          <a:lstStyle/>
          <a:p>
            <a:pPr algn="ctr"/>
            <a:r>
              <a:rPr lang="en-US" sz="6000" b="1" dirty="0">
                <a:solidFill>
                  <a:schemeClr val="tx1"/>
                </a:solidFill>
                <a:latin typeface="Bell MT" panose="02020503060305020303" pitchFamily="18" charset="0"/>
              </a:rPr>
              <a:t>Thank</a:t>
            </a:r>
            <a:r>
              <a:rPr lang="en-US" sz="6000" dirty="0">
                <a:latin typeface="Bell MT" panose="02020503060305020303" pitchFamily="18" charset="0"/>
              </a:rPr>
              <a:t> </a:t>
            </a:r>
            <a:r>
              <a:rPr lang="en-US" sz="6000" b="1" dirty="0">
                <a:solidFill>
                  <a:srgbClr val="990000"/>
                </a:solidFill>
                <a:latin typeface="Bell MT" panose="02020503060305020303" pitchFamily="18" charset="0"/>
              </a:rPr>
              <a:t>you</a:t>
            </a:r>
            <a:r>
              <a:rPr lang="en-US" sz="6000" dirty="0">
                <a:solidFill>
                  <a:srgbClr val="00B050"/>
                </a:solidFill>
                <a:latin typeface="Bell MT" panose="02020503060305020303" pitchFamily="18" charset="0"/>
              </a:rPr>
              <a:t>…</a:t>
            </a:r>
            <a:endParaRPr lang="en-IN" sz="6000" dirty="0">
              <a:solidFill>
                <a:srgbClr val="00B050"/>
              </a:solidFill>
              <a:latin typeface="Bell MT" panose="02020503060305020303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CCDDA8-F7AA-4D71-A49C-DF5C2620096E}"/>
              </a:ext>
            </a:extLst>
          </p:cNvPr>
          <p:cNvSpPr txBox="1"/>
          <p:nvPr/>
        </p:nvSpPr>
        <p:spPr>
          <a:xfrm>
            <a:off x="105090" y="0"/>
            <a:ext cx="3982815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 err="1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mirafra</a:t>
            </a:r>
            <a: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</a:p>
          <a:p>
            <a:pPr algn="ctr"/>
            <a:r>
              <a:rPr lang="en-US" sz="35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" panose="020B0502040204020203" pitchFamily="34" charset="0"/>
                <a:cs typeface="Arial" panose="020B0604020202020204" pitchFamily="34" charset="0"/>
              </a:rPr>
              <a:t>TECHNOLOGIES</a:t>
            </a:r>
          </a:p>
          <a:p>
            <a:endParaRPr lang="en-IN" dirty="0"/>
          </a:p>
        </p:txBody>
      </p:sp>
      <p:sp>
        <p:nvSpPr>
          <p:cNvPr id="4" name="Star: 5 Points 3">
            <a:extLst>
              <a:ext uri="{FF2B5EF4-FFF2-40B4-BE49-F238E27FC236}">
                <a16:creationId xmlns:a16="http://schemas.microsoft.com/office/drawing/2014/main" id="{D0A552B3-FC9B-443A-8ECD-851CCC1A5FBD}"/>
              </a:ext>
            </a:extLst>
          </p:cNvPr>
          <p:cNvSpPr/>
          <p:nvPr/>
        </p:nvSpPr>
        <p:spPr>
          <a:xfrm>
            <a:off x="5309720" y="4070914"/>
            <a:ext cx="1434353" cy="108473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08538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1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8)">
                                      <p:cBhvr>
                                        <p:cTn id="25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0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30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E54B1D-3902-4DB1-9839-45764F5F63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106" y="86312"/>
            <a:ext cx="10515600" cy="1211836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rgbClr val="99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Structure  </a:t>
            </a:r>
            <a:r>
              <a:rPr lang="en-US" sz="4800" dirty="0">
                <a:solidFill>
                  <a:srgbClr val="99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en-US" sz="4800" b="1" dirty="0">
                <a:solidFill>
                  <a:srgbClr val="99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4800" dirty="0">
                <a:solidFill>
                  <a:srgbClr val="99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2-3-4</a:t>
            </a:r>
            <a:r>
              <a:rPr lang="en-US" sz="4800" dirty="0">
                <a:latin typeface="Bell MT" panose="02020503060305020303" pitchFamily="18" charset="0"/>
              </a:rPr>
              <a:t> </a:t>
            </a:r>
            <a:r>
              <a:rPr lang="en-US" sz="4800" dirty="0">
                <a:solidFill>
                  <a:srgbClr val="990000"/>
                </a:solidFill>
                <a:latin typeface="Bell MT" panose="02020503060305020303" pitchFamily="18" charset="0"/>
              </a:rPr>
              <a:t>Tree</a:t>
            </a:r>
            <a:endParaRPr lang="en-IN" sz="4800" dirty="0">
              <a:solidFill>
                <a:srgbClr val="990000"/>
              </a:solidFill>
              <a:latin typeface="Bell MT" panose="02020503060305020303" pitchFamily="18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B7D21A3-1454-4E88-8F68-ACAB0257C55E}"/>
              </a:ext>
            </a:extLst>
          </p:cNvPr>
          <p:cNvSpPr/>
          <p:nvPr/>
        </p:nvSpPr>
        <p:spPr>
          <a:xfrm>
            <a:off x="142436" y="4336350"/>
            <a:ext cx="1188962" cy="553998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1-Key</a:t>
            </a:r>
            <a:endParaRPr lang="en-US" sz="3000" b="1" dirty="0">
              <a:ln w="9525">
                <a:solidFill>
                  <a:schemeClr val="tx1"/>
                </a:solidFill>
                <a:prstDash val="solid"/>
              </a:ln>
              <a:solidFill>
                <a:srgbClr val="00B0F0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0AB897D-38F5-4657-9EA8-817C062D1F20}"/>
              </a:ext>
            </a:extLst>
          </p:cNvPr>
          <p:cNvSpPr/>
          <p:nvPr/>
        </p:nvSpPr>
        <p:spPr>
          <a:xfrm>
            <a:off x="3730728" y="4336350"/>
            <a:ext cx="1188962" cy="584775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2-key</a:t>
            </a:r>
            <a:endParaRPr lang="en-US" sz="3200" b="1" dirty="0">
              <a:ln w="9525">
                <a:solidFill>
                  <a:schemeClr val="tx1"/>
                </a:solidFill>
                <a:prstDash val="solid"/>
              </a:ln>
              <a:solidFill>
                <a:srgbClr val="00B0F0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93D0E86-FB8B-4360-A258-A6794B92F958}"/>
              </a:ext>
            </a:extLst>
          </p:cNvPr>
          <p:cNvSpPr/>
          <p:nvPr/>
        </p:nvSpPr>
        <p:spPr>
          <a:xfrm>
            <a:off x="7889667" y="4310217"/>
            <a:ext cx="1206725" cy="584775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3-key</a:t>
            </a:r>
            <a:endParaRPr lang="en-US" sz="3200" b="1" cap="none" spc="0" dirty="0">
              <a:ln w="9525">
                <a:solidFill>
                  <a:schemeClr val="tx1"/>
                </a:solidFill>
                <a:prstDash val="solid"/>
              </a:ln>
              <a:solidFill>
                <a:srgbClr val="00B0F0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450CB85-6B30-444E-9932-10DE42E5ACFF}"/>
              </a:ext>
            </a:extLst>
          </p:cNvPr>
          <p:cNvSpPr/>
          <p:nvPr/>
        </p:nvSpPr>
        <p:spPr>
          <a:xfrm>
            <a:off x="895080" y="4947925"/>
            <a:ext cx="2406429" cy="55399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2-Child_node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7ADFAD2-A37A-4841-AF4C-DB34B1D1E026}"/>
              </a:ext>
            </a:extLst>
          </p:cNvPr>
          <p:cNvSpPr/>
          <p:nvPr/>
        </p:nvSpPr>
        <p:spPr>
          <a:xfrm>
            <a:off x="4134899" y="4979693"/>
            <a:ext cx="2804098" cy="58477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3-Child_node</a:t>
            </a:r>
            <a:endParaRPr lang="en-US" sz="32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E1E351A-4D9D-4901-90E8-7B0A258FA33B}"/>
              </a:ext>
            </a:extLst>
          </p:cNvPr>
          <p:cNvSpPr/>
          <p:nvPr/>
        </p:nvSpPr>
        <p:spPr>
          <a:xfrm>
            <a:off x="8724783" y="4907745"/>
            <a:ext cx="2732111" cy="58477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4-Child_node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3B733E-240B-496B-8739-967F6CCCFF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78118" y="356519"/>
            <a:ext cx="387017" cy="154469"/>
          </a:xfrm>
        </p:spPr>
        <p:txBody>
          <a:bodyPr>
            <a:normAutofit fontScale="25000" lnSpcReduction="20000"/>
          </a:bodyPr>
          <a:lstStyle/>
          <a:p>
            <a:pPr marL="0" indent="0">
              <a:buNone/>
            </a:pPr>
            <a:endParaRPr lang="en-IN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58A053F-42D3-4C36-A461-83D7F4B28C1B}"/>
              </a:ext>
            </a:extLst>
          </p:cNvPr>
          <p:cNvSpPr/>
          <p:nvPr/>
        </p:nvSpPr>
        <p:spPr>
          <a:xfrm>
            <a:off x="1465292" y="2809875"/>
            <a:ext cx="1587833" cy="510988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4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13  </a:t>
            </a:r>
            <a:r>
              <a:rPr lang="en-US" sz="25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21</a:t>
            </a:r>
            <a:r>
              <a:rPr lang="en-US" sz="25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71</a:t>
            </a:r>
            <a:endParaRPr lang="en-IN" sz="2500" b="1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87429CC-4FF7-4320-A2B6-C62309AA4A20}"/>
              </a:ext>
            </a:extLst>
          </p:cNvPr>
          <p:cNvSpPr/>
          <p:nvPr/>
        </p:nvSpPr>
        <p:spPr>
          <a:xfrm>
            <a:off x="184660" y="2809875"/>
            <a:ext cx="853832" cy="530934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4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1   9</a:t>
            </a:r>
            <a:endParaRPr lang="en-IN" sz="2500" b="1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CCDC878A-16B5-4B8E-91D1-E24831904BBC}"/>
              </a:ext>
            </a:extLst>
          </p:cNvPr>
          <p:cNvSpPr/>
          <p:nvPr/>
        </p:nvSpPr>
        <p:spPr>
          <a:xfrm>
            <a:off x="8699250" y="1382133"/>
            <a:ext cx="1970587" cy="656440"/>
          </a:xfrm>
          <a:prstGeom prst="roundRect">
            <a:avLst/>
          </a:prstGeom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   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50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80 </a:t>
            </a:r>
            <a:endParaRPr lang="en-I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717F213F-4F88-4353-92DC-5395D2E5733E}"/>
              </a:ext>
            </a:extLst>
          </p:cNvPr>
          <p:cNvSpPr/>
          <p:nvPr/>
        </p:nvSpPr>
        <p:spPr>
          <a:xfrm>
            <a:off x="954163" y="1340147"/>
            <a:ext cx="974567" cy="656440"/>
          </a:xfrm>
          <a:prstGeom prst="roundRect">
            <a:avLst/>
          </a:prstGeom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endParaRPr lang="en-I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B1D57483-1360-40FA-9E53-2CF42B97EDDC}"/>
              </a:ext>
            </a:extLst>
          </p:cNvPr>
          <p:cNvSpPr/>
          <p:nvPr/>
        </p:nvSpPr>
        <p:spPr>
          <a:xfrm>
            <a:off x="11335869" y="2818650"/>
            <a:ext cx="760076" cy="530934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4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100</a:t>
            </a:r>
            <a:endParaRPr lang="en-IN" sz="2500" b="1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1E146CEC-D4C5-42DC-ADE2-E796A830A0C9}"/>
              </a:ext>
            </a:extLst>
          </p:cNvPr>
          <p:cNvSpPr/>
          <p:nvPr/>
        </p:nvSpPr>
        <p:spPr>
          <a:xfrm>
            <a:off x="9598642" y="2818650"/>
            <a:ext cx="1517593" cy="530934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4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55  </a:t>
            </a:r>
            <a:r>
              <a:rPr lang="en-US" sz="25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64</a:t>
            </a:r>
            <a:r>
              <a:rPr lang="en-US" sz="25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79</a:t>
            </a:r>
            <a:endParaRPr lang="en-IN" sz="2500" b="1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9044C686-C836-4465-B004-8D458FF42CC6}"/>
              </a:ext>
            </a:extLst>
          </p:cNvPr>
          <p:cNvSpPr/>
          <p:nvPr/>
        </p:nvSpPr>
        <p:spPr>
          <a:xfrm>
            <a:off x="8334192" y="2818650"/>
            <a:ext cx="1036489" cy="530934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4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30  47</a:t>
            </a:r>
            <a:endParaRPr lang="en-IN" sz="2500" b="1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BE408152-8A89-4ACC-B7CD-A07413F5B0C3}"/>
              </a:ext>
            </a:extLst>
          </p:cNvPr>
          <p:cNvSpPr/>
          <p:nvPr/>
        </p:nvSpPr>
        <p:spPr>
          <a:xfrm>
            <a:off x="7474899" y="2817832"/>
            <a:ext cx="628886" cy="530934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4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15</a:t>
            </a:r>
            <a:endParaRPr lang="en-IN" sz="2500" b="1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FF5959C7-D62F-421F-8429-9ADDCC21B814}"/>
              </a:ext>
            </a:extLst>
          </p:cNvPr>
          <p:cNvSpPr/>
          <p:nvPr/>
        </p:nvSpPr>
        <p:spPr>
          <a:xfrm>
            <a:off x="5475321" y="2799902"/>
            <a:ext cx="1553630" cy="530934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4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  </a:t>
            </a:r>
            <a:r>
              <a:rPr lang="en-US" sz="25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30</a:t>
            </a:r>
            <a:r>
              <a:rPr lang="en-US" sz="25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88 </a:t>
            </a:r>
            <a:endParaRPr lang="en-IN" sz="2500" b="1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74F3CF01-974C-4464-97C9-2CDC106C041B}"/>
              </a:ext>
            </a:extLst>
          </p:cNvPr>
          <p:cNvSpPr/>
          <p:nvPr/>
        </p:nvSpPr>
        <p:spPr>
          <a:xfrm>
            <a:off x="4632330" y="2809875"/>
            <a:ext cx="574720" cy="530934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4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en-IN" sz="2500" b="1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0D099C82-46F8-40A1-A500-B90FE5F11E77}"/>
              </a:ext>
            </a:extLst>
          </p:cNvPr>
          <p:cNvSpPr/>
          <p:nvPr/>
        </p:nvSpPr>
        <p:spPr>
          <a:xfrm>
            <a:off x="3517232" y="2818650"/>
            <a:ext cx="846827" cy="530934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4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1  2</a:t>
            </a:r>
            <a:endParaRPr lang="en-IN" sz="2500" b="1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4E4E2C34-8EB0-4AE5-B443-B8D0993F7D1A}"/>
              </a:ext>
            </a:extLst>
          </p:cNvPr>
          <p:cNvSpPr/>
          <p:nvPr/>
        </p:nvSpPr>
        <p:spPr>
          <a:xfrm>
            <a:off x="4235314" y="1347096"/>
            <a:ext cx="726554" cy="656440"/>
          </a:xfrm>
          <a:prstGeom prst="roundRect">
            <a:avLst/>
          </a:prstGeom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en-I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28D1003D-5E72-4BB2-9EA6-A556C539478F}"/>
              </a:ext>
            </a:extLst>
          </p:cNvPr>
          <p:cNvSpPr/>
          <p:nvPr/>
        </p:nvSpPr>
        <p:spPr>
          <a:xfrm>
            <a:off x="4966425" y="1340147"/>
            <a:ext cx="714998" cy="656440"/>
          </a:xfrm>
          <a:prstGeom prst="roundRect">
            <a:avLst/>
          </a:prstGeom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en-I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B299C7A2-40A6-4B77-B975-F3BF0F56E65D}"/>
              </a:ext>
            </a:extLst>
          </p:cNvPr>
          <p:cNvCxnSpPr>
            <a:cxnSpLocks/>
          </p:cNvCxnSpPr>
          <p:nvPr/>
        </p:nvCxnSpPr>
        <p:spPr>
          <a:xfrm>
            <a:off x="4966437" y="1960201"/>
            <a:ext cx="0" cy="70231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25129C45-906D-43E2-936C-8A2133B5C145}"/>
              </a:ext>
            </a:extLst>
          </p:cNvPr>
          <p:cNvCxnSpPr>
            <a:cxnSpLocks/>
          </p:cNvCxnSpPr>
          <p:nvPr/>
        </p:nvCxnSpPr>
        <p:spPr>
          <a:xfrm flipH="1">
            <a:off x="3914466" y="2003536"/>
            <a:ext cx="366747" cy="65898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24517386-4A76-407C-B513-32CFB92CC6E1}"/>
              </a:ext>
            </a:extLst>
          </p:cNvPr>
          <p:cNvCxnSpPr>
            <a:cxnSpLocks/>
          </p:cNvCxnSpPr>
          <p:nvPr/>
        </p:nvCxnSpPr>
        <p:spPr>
          <a:xfrm>
            <a:off x="5594590" y="2007229"/>
            <a:ext cx="464823" cy="66591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10EC9BAE-F510-47F4-90B6-4CA0B11319CA}"/>
              </a:ext>
            </a:extLst>
          </p:cNvPr>
          <p:cNvCxnSpPr>
            <a:cxnSpLocks/>
          </p:cNvCxnSpPr>
          <p:nvPr/>
        </p:nvCxnSpPr>
        <p:spPr>
          <a:xfrm flipH="1">
            <a:off x="8833709" y="2000116"/>
            <a:ext cx="543376" cy="71051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5C243197-AD3A-43D6-9FF3-AA191B5EA123}"/>
              </a:ext>
            </a:extLst>
          </p:cNvPr>
          <p:cNvCxnSpPr>
            <a:cxnSpLocks/>
          </p:cNvCxnSpPr>
          <p:nvPr/>
        </p:nvCxnSpPr>
        <p:spPr>
          <a:xfrm>
            <a:off x="10007343" y="2028150"/>
            <a:ext cx="271071" cy="68248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813EA2D6-A7DE-47A3-8D54-87D41E41F90D}"/>
              </a:ext>
            </a:extLst>
          </p:cNvPr>
          <p:cNvCxnSpPr>
            <a:cxnSpLocks/>
          </p:cNvCxnSpPr>
          <p:nvPr/>
        </p:nvCxnSpPr>
        <p:spPr>
          <a:xfrm flipH="1">
            <a:off x="7988531" y="1960201"/>
            <a:ext cx="706149" cy="73570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12A54832-B2E2-4FBD-8550-9564E263B2A2}"/>
              </a:ext>
            </a:extLst>
          </p:cNvPr>
          <p:cNvCxnSpPr>
            <a:cxnSpLocks/>
          </p:cNvCxnSpPr>
          <p:nvPr/>
        </p:nvCxnSpPr>
        <p:spPr>
          <a:xfrm>
            <a:off x="10661098" y="1993699"/>
            <a:ext cx="669799" cy="6696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7B0F1911-EB61-40C2-8A18-BFF5F8ED875D}"/>
              </a:ext>
            </a:extLst>
          </p:cNvPr>
          <p:cNvCxnSpPr>
            <a:cxnSpLocks/>
          </p:cNvCxnSpPr>
          <p:nvPr/>
        </p:nvCxnSpPr>
        <p:spPr>
          <a:xfrm flipH="1">
            <a:off x="588636" y="2003536"/>
            <a:ext cx="414568" cy="69734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6D4D0298-FEC8-4A09-9219-A1901A7C8DBF}"/>
              </a:ext>
            </a:extLst>
          </p:cNvPr>
          <p:cNvCxnSpPr>
            <a:cxnSpLocks/>
          </p:cNvCxnSpPr>
          <p:nvPr/>
        </p:nvCxnSpPr>
        <p:spPr>
          <a:xfrm>
            <a:off x="1913586" y="1960201"/>
            <a:ext cx="442060" cy="75043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D1FFF6B5-F15B-4CA6-B26E-BCD62505DFF7}"/>
              </a:ext>
            </a:extLst>
          </p:cNvPr>
          <p:cNvCxnSpPr/>
          <p:nvPr/>
        </p:nvCxnSpPr>
        <p:spPr>
          <a:xfrm>
            <a:off x="9403979" y="1382133"/>
            <a:ext cx="0" cy="57806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6963CBD6-F2F9-4C17-81C9-2D675CAD630E}"/>
              </a:ext>
            </a:extLst>
          </p:cNvPr>
          <p:cNvCxnSpPr/>
          <p:nvPr/>
        </p:nvCxnSpPr>
        <p:spPr>
          <a:xfrm>
            <a:off x="9995647" y="1416908"/>
            <a:ext cx="0" cy="64949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622D8D30-B4E8-47E1-8B52-1FF92ECD284F}"/>
              </a:ext>
            </a:extLst>
          </p:cNvPr>
          <p:cNvCxnSpPr>
            <a:cxnSpLocks/>
          </p:cNvCxnSpPr>
          <p:nvPr/>
        </p:nvCxnSpPr>
        <p:spPr>
          <a:xfrm>
            <a:off x="8833709" y="2837216"/>
            <a:ext cx="0" cy="530934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7D1DFA4B-7596-47BA-BC33-DAD25248053C}"/>
              </a:ext>
            </a:extLst>
          </p:cNvPr>
          <p:cNvCxnSpPr>
            <a:cxnSpLocks/>
          </p:cNvCxnSpPr>
          <p:nvPr/>
        </p:nvCxnSpPr>
        <p:spPr>
          <a:xfrm>
            <a:off x="10169481" y="2837216"/>
            <a:ext cx="0" cy="530934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A70A62EE-49D2-4D77-A9BE-4F67BE09E454}"/>
              </a:ext>
            </a:extLst>
          </p:cNvPr>
          <p:cNvCxnSpPr/>
          <p:nvPr/>
        </p:nvCxnSpPr>
        <p:spPr>
          <a:xfrm>
            <a:off x="10596282" y="2828623"/>
            <a:ext cx="0" cy="512186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360FC351-8694-42E0-BBA0-77EEB0053372}"/>
              </a:ext>
            </a:extLst>
          </p:cNvPr>
          <p:cNvCxnSpPr/>
          <p:nvPr/>
        </p:nvCxnSpPr>
        <p:spPr>
          <a:xfrm>
            <a:off x="5993934" y="2799902"/>
            <a:ext cx="0" cy="530934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287D64F3-4D4D-4985-8B0A-8DDF1D34E737}"/>
              </a:ext>
            </a:extLst>
          </p:cNvPr>
          <p:cNvCxnSpPr/>
          <p:nvPr/>
        </p:nvCxnSpPr>
        <p:spPr>
          <a:xfrm>
            <a:off x="6490447" y="2799902"/>
            <a:ext cx="0" cy="530934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6A4F44C3-61BB-4A7E-A1DE-A8A5C34FDE3C}"/>
              </a:ext>
            </a:extLst>
          </p:cNvPr>
          <p:cNvCxnSpPr>
            <a:stCxn id="36" idx="0"/>
            <a:endCxn id="36" idx="2"/>
          </p:cNvCxnSpPr>
          <p:nvPr/>
        </p:nvCxnSpPr>
        <p:spPr>
          <a:xfrm>
            <a:off x="3940646" y="2818650"/>
            <a:ext cx="0" cy="530934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98F7735D-4469-4851-837B-9583D72A1F0E}"/>
              </a:ext>
            </a:extLst>
          </p:cNvPr>
          <p:cNvCxnSpPr/>
          <p:nvPr/>
        </p:nvCxnSpPr>
        <p:spPr>
          <a:xfrm>
            <a:off x="2016214" y="2828623"/>
            <a:ext cx="0" cy="475538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79B886BE-0838-47EC-ADFE-65697BD3261F}"/>
              </a:ext>
            </a:extLst>
          </p:cNvPr>
          <p:cNvCxnSpPr/>
          <p:nvPr/>
        </p:nvCxnSpPr>
        <p:spPr>
          <a:xfrm>
            <a:off x="2501151" y="2809875"/>
            <a:ext cx="0" cy="494286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BD1306E6-96D4-40FF-86A7-8C7058C7D463}"/>
              </a:ext>
            </a:extLst>
          </p:cNvPr>
          <p:cNvCxnSpPr>
            <a:stCxn id="11" idx="0"/>
            <a:endCxn id="11" idx="2"/>
          </p:cNvCxnSpPr>
          <p:nvPr/>
        </p:nvCxnSpPr>
        <p:spPr>
          <a:xfrm>
            <a:off x="611576" y="2809875"/>
            <a:ext cx="0" cy="530934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5557ACB2-9984-4DDD-B39B-FA2432FCC6C0}"/>
              </a:ext>
            </a:extLst>
          </p:cNvPr>
          <p:cNvSpPr txBox="1"/>
          <p:nvPr/>
        </p:nvSpPr>
        <p:spPr>
          <a:xfrm>
            <a:off x="735106" y="5567235"/>
            <a:ext cx="181652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C00000"/>
                </a:solidFill>
              </a:rPr>
              <a:t>2 - Node</a:t>
            </a:r>
            <a:r>
              <a:rPr lang="en-US" sz="3000" dirty="0"/>
              <a:t> </a:t>
            </a:r>
            <a:endParaRPr lang="en-IN" sz="3000" dirty="0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D7422FD6-A5CE-4948-ABE9-D41C5B43C35E}"/>
              </a:ext>
            </a:extLst>
          </p:cNvPr>
          <p:cNvSpPr txBox="1"/>
          <p:nvPr/>
        </p:nvSpPr>
        <p:spPr>
          <a:xfrm>
            <a:off x="4549585" y="5567235"/>
            <a:ext cx="170110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C00000"/>
                </a:solidFill>
              </a:rPr>
              <a:t>3 - Node</a:t>
            </a:r>
            <a:endParaRPr lang="en-IN" sz="3000" b="1" dirty="0">
              <a:solidFill>
                <a:srgbClr val="C00000"/>
              </a:solidFill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D2400BB7-2B4B-444A-9AB8-EF613BE316BB}"/>
              </a:ext>
            </a:extLst>
          </p:cNvPr>
          <p:cNvSpPr txBox="1"/>
          <p:nvPr/>
        </p:nvSpPr>
        <p:spPr>
          <a:xfrm>
            <a:off x="9400236" y="5567235"/>
            <a:ext cx="170110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C00000"/>
                </a:solidFill>
              </a:rPr>
              <a:t>4 - Node</a:t>
            </a:r>
            <a:endParaRPr lang="en-IN" sz="3000" b="1" dirty="0">
              <a:solidFill>
                <a:srgbClr val="C00000"/>
              </a:solidFill>
            </a:endParaRPr>
          </a:p>
        </p:txBody>
      </p: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E94B79AC-0BC4-4AE0-9644-F9E26DBAC2C4}"/>
              </a:ext>
            </a:extLst>
          </p:cNvPr>
          <p:cNvCxnSpPr>
            <a:cxnSpLocks/>
          </p:cNvCxnSpPr>
          <p:nvPr/>
        </p:nvCxnSpPr>
        <p:spPr>
          <a:xfrm flipH="1">
            <a:off x="3328389" y="941294"/>
            <a:ext cx="6483" cy="537882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D09AD0ED-ED11-4A39-A71A-40C4CFDB6DB2}"/>
              </a:ext>
            </a:extLst>
          </p:cNvPr>
          <p:cNvCxnSpPr/>
          <p:nvPr/>
        </p:nvCxnSpPr>
        <p:spPr>
          <a:xfrm>
            <a:off x="7243482" y="869576"/>
            <a:ext cx="0" cy="5450542"/>
          </a:xfrm>
          <a:prstGeom prst="line">
            <a:avLst/>
          </a:prstGeom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206FCB84-6B68-4277-9BE0-D7B3AE45BA12}"/>
              </a:ext>
            </a:extLst>
          </p:cNvPr>
          <p:cNvSpPr txBox="1"/>
          <p:nvPr/>
        </p:nvSpPr>
        <p:spPr>
          <a:xfrm>
            <a:off x="2214282" y="6320118"/>
            <a:ext cx="6851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Each Child node can hold 2 – </a:t>
            </a:r>
            <a:r>
              <a:rPr lang="en-US" dirty="0" err="1"/>
              <a:t>neighbours</a:t>
            </a:r>
            <a:r>
              <a:rPr lang="en-US" dirty="0"/>
              <a:t> (left/right) for its value</a:t>
            </a:r>
            <a:endParaRPr lang="en-IN" dirty="0"/>
          </a:p>
        </p:txBody>
      </p:sp>
      <p:sp>
        <p:nvSpPr>
          <p:cNvPr id="6" name="Arc 5">
            <a:extLst>
              <a:ext uri="{FF2B5EF4-FFF2-40B4-BE49-F238E27FC236}">
                <a16:creationId xmlns:a16="http://schemas.microsoft.com/office/drawing/2014/main" id="{AAFE5051-B05E-4DDB-A05E-282267CC3F2E}"/>
              </a:ext>
            </a:extLst>
          </p:cNvPr>
          <p:cNvSpPr/>
          <p:nvPr/>
        </p:nvSpPr>
        <p:spPr>
          <a:xfrm rot="9065917">
            <a:off x="1608891" y="2462867"/>
            <a:ext cx="1811395" cy="1060493"/>
          </a:xfrm>
          <a:prstGeom prst="arc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F9EE2E-5039-4CFB-AAAB-FDA4C2BB2C58}"/>
              </a:ext>
            </a:extLst>
          </p:cNvPr>
          <p:cNvSpPr txBox="1"/>
          <p:nvPr/>
        </p:nvSpPr>
        <p:spPr>
          <a:xfrm>
            <a:off x="1610845" y="3570463"/>
            <a:ext cx="1396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entury" panose="02040604050505020304" pitchFamily="18" charset="0"/>
              </a:rPr>
              <a:t>Neighbour</a:t>
            </a:r>
            <a:r>
              <a:rPr lang="en-US" dirty="0">
                <a:latin typeface="Century" panose="02040604050505020304" pitchFamily="18" charset="0"/>
              </a:rPr>
              <a:t>   (21)</a:t>
            </a:r>
            <a:endParaRPr lang="en-IN" dirty="0">
              <a:latin typeface="Century" panose="02040604050505020304" pitchFamily="18" charset="0"/>
            </a:endParaRPr>
          </a:p>
        </p:txBody>
      </p:sp>
      <p:sp>
        <p:nvSpPr>
          <p:cNvPr id="52" name="Arc 51">
            <a:extLst>
              <a:ext uri="{FF2B5EF4-FFF2-40B4-BE49-F238E27FC236}">
                <a16:creationId xmlns:a16="http://schemas.microsoft.com/office/drawing/2014/main" id="{AB89AAD6-6AC3-4090-B7D0-52D8E09E9F42}"/>
              </a:ext>
            </a:extLst>
          </p:cNvPr>
          <p:cNvSpPr/>
          <p:nvPr/>
        </p:nvSpPr>
        <p:spPr>
          <a:xfrm rot="9065917">
            <a:off x="5634267" y="2462866"/>
            <a:ext cx="1811395" cy="1060493"/>
          </a:xfrm>
          <a:prstGeom prst="arc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1C9650-C21C-4848-A9E1-90E60687AE91}"/>
              </a:ext>
            </a:extLst>
          </p:cNvPr>
          <p:cNvSpPr txBox="1"/>
          <p:nvPr/>
        </p:nvSpPr>
        <p:spPr>
          <a:xfrm>
            <a:off x="216407" y="3514167"/>
            <a:ext cx="84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sibling</a:t>
            </a:r>
            <a:endParaRPr lang="en-IN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D6DD81E-5624-4994-89B1-31C6BFB2B3E8}"/>
              </a:ext>
            </a:extLst>
          </p:cNvPr>
          <p:cNvSpPr txBox="1"/>
          <p:nvPr/>
        </p:nvSpPr>
        <p:spPr>
          <a:xfrm>
            <a:off x="3477063" y="3493805"/>
            <a:ext cx="9271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sibling</a:t>
            </a:r>
            <a:endParaRPr lang="en-IN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FB5CD6F0-DF66-4915-81BF-7D82C435EA9A}"/>
              </a:ext>
            </a:extLst>
          </p:cNvPr>
          <p:cNvSpPr txBox="1"/>
          <p:nvPr/>
        </p:nvSpPr>
        <p:spPr>
          <a:xfrm>
            <a:off x="4461612" y="3508314"/>
            <a:ext cx="9271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sibling</a:t>
            </a:r>
            <a:endParaRPr lang="en-IN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8787B76-05F6-4BEA-A620-341D7E684B95}"/>
              </a:ext>
            </a:extLst>
          </p:cNvPr>
          <p:cNvSpPr txBox="1"/>
          <p:nvPr/>
        </p:nvSpPr>
        <p:spPr>
          <a:xfrm>
            <a:off x="5668973" y="3561589"/>
            <a:ext cx="1396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entury" panose="02040604050505020304" pitchFamily="18" charset="0"/>
              </a:rPr>
              <a:t>Neighbour</a:t>
            </a:r>
            <a:r>
              <a:rPr lang="en-US" dirty="0">
                <a:latin typeface="Century" panose="02040604050505020304" pitchFamily="18" charset="0"/>
              </a:rPr>
              <a:t>   (30)</a:t>
            </a:r>
            <a:endParaRPr lang="en-IN" dirty="0">
              <a:latin typeface="Century" panose="02040604050505020304" pitchFamily="18" charset="0"/>
            </a:endParaRPr>
          </a:p>
        </p:txBody>
      </p:sp>
      <p:sp>
        <p:nvSpPr>
          <p:cNvPr id="63" name="Arc 62">
            <a:extLst>
              <a:ext uri="{FF2B5EF4-FFF2-40B4-BE49-F238E27FC236}">
                <a16:creationId xmlns:a16="http://schemas.microsoft.com/office/drawing/2014/main" id="{BAAD5C5B-CD84-49F1-8C35-CDA8CF757403}"/>
              </a:ext>
            </a:extLst>
          </p:cNvPr>
          <p:cNvSpPr/>
          <p:nvPr/>
        </p:nvSpPr>
        <p:spPr>
          <a:xfrm rot="9065917">
            <a:off x="9733783" y="2399836"/>
            <a:ext cx="1811395" cy="1060493"/>
          </a:xfrm>
          <a:prstGeom prst="arc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8EDCB1F5-0285-4D7C-A846-15BC90998A76}"/>
              </a:ext>
            </a:extLst>
          </p:cNvPr>
          <p:cNvSpPr txBox="1"/>
          <p:nvPr/>
        </p:nvSpPr>
        <p:spPr>
          <a:xfrm>
            <a:off x="9659270" y="3527416"/>
            <a:ext cx="1396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entury" panose="02040604050505020304" pitchFamily="18" charset="0"/>
              </a:rPr>
              <a:t>Neighbour</a:t>
            </a:r>
            <a:r>
              <a:rPr lang="en-US" dirty="0">
                <a:latin typeface="Century" panose="02040604050505020304" pitchFamily="18" charset="0"/>
              </a:rPr>
              <a:t>   (64)</a:t>
            </a:r>
            <a:endParaRPr lang="en-IN" dirty="0">
              <a:latin typeface="Century" panose="02040604050505020304" pitchFamily="18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56C0967-26C5-46B0-AA2D-3EFBFD8D30D8}"/>
              </a:ext>
            </a:extLst>
          </p:cNvPr>
          <p:cNvSpPr txBox="1"/>
          <p:nvPr/>
        </p:nvSpPr>
        <p:spPr>
          <a:xfrm>
            <a:off x="7198978" y="3536852"/>
            <a:ext cx="9271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sibling</a:t>
            </a:r>
            <a:endParaRPr lang="en-IN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946E8D2C-FA96-45E0-98FA-856F6EFB6919}"/>
              </a:ext>
            </a:extLst>
          </p:cNvPr>
          <p:cNvSpPr txBox="1"/>
          <p:nvPr/>
        </p:nvSpPr>
        <p:spPr>
          <a:xfrm>
            <a:off x="8409101" y="3527416"/>
            <a:ext cx="9271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sibling</a:t>
            </a:r>
            <a:endParaRPr lang="en-IN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255D6796-D0D5-406E-9AFF-C3EE348C942D}"/>
              </a:ext>
            </a:extLst>
          </p:cNvPr>
          <p:cNvSpPr txBox="1"/>
          <p:nvPr/>
        </p:nvSpPr>
        <p:spPr>
          <a:xfrm>
            <a:off x="11294019" y="3503698"/>
            <a:ext cx="9271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sibling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563995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172C1A-C317-483A-B1A1-C90DA0B66A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7721" y="268941"/>
            <a:ext cx="9229858" cy="1237129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rgbClr val="990000"/>
                </a:solidFill>
                <a:latin typeface="Bell MT" panose="02020503060305020303" pitchFamily="18" charset="0"/>
              </a:rPr>
              <a:t>Principle </a:t>
            </a:r>
            <a:r>
              <a:rPr lang="en-US" sz="4800" dirty="0">
                <a:solidFill>
                  <a:srgbClr val="990000"/>
                </a:solidFill>
                <a:latin typeface="Bell MT" panose="02020503060305020303" pitchFamily="18" charset="0"/>
              </a:rPr>
              <a:t>of </a:t>
            </a:r>
            <a:r>
              <a:rPr lang="en-US" sz="4800" dirty="0">
                <a:solidFill>
                  <a:srgbClr val="99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2-3-4</a:t>
            </a:r>
            <a:r>
              <a:rPr lang="en-US" sz="4800" dirty="0">
                <a:solidFill>
                  <a:srgbClr val="990000"/>
                </a:solidFill>
                <a:latin typeface="Bell MT" panose="02020503060305020303" pitchFamily="18" charset="0"/>
              </a:rPr>
              <a:t> Tree</a:t>
            </a:r>
            <a:endParaRPr lang="en-IN" sz="4800" dirty="0">
              <a:solidFill>
                <a:srgbClr val="990000"/>
              </a:solidFill>
              <a:latin typeface="Bell MT" panose="02020503060305020303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67B36F-3F94-4DB7-9276-8C4BFE2C20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331496"/>
            <a:ext cx="8469124" cy="5374104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For  </a:t>
            </a:r>
            <a:r>
              <a:rPr lang="en-US" sz="2400" b="1" u="sng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2-Node</a:t>
            </a:r>
            <a:r>
              <a:rPr lang="en-US" sz="24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0" indent="0">
              <a:buNone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          2-node, has 1 key Value and Maximum of 2 children</a:t>
            </a:r>
          </a:p>
          <a:p>
            <a:pPr marL="0" indent="0">
              <a:buNone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For  </a:t>
            </a:r>
            <a:r>
              <a:rPr lang="en-US" sz="2400" b="1" u="sng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3-Node</a:t>
            </a:r>
            <a:r>
              <a:rPr lang="en-US" sz="24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0" indent="0">
              <a:buNone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	     3-node, has 2 key Value and Maximum of 3 children</a:t>
            </a:r>
          </a:p>
          <a:p>
            <a:pPr marL="0" indent="0">
              <a:buNone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For  </a:t>
            </a:r>
            <a:r>
              <a:rPr lang="en-US" sz="2400" b="1" u="sng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4-Node</a:t>
            </a:r>
            <a:r>
              <a:rPr lang="en-US" sz="24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0" indent="0">
              <a:buNone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	     4-nodce, has 3 key Value and Maximum of 4 children</a:t>
            </a:r>
            <a:endParaRPr lang="en-IN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ADC0826-2D13-47C4-B5AB-D9725A861873}"/>
              </a:ext>
            </a:extLst>
          </p:cNvPr>
          <p:cNvSpPr/>
          <p:nvPr/>
        </p:nvSpPr>
        <p:spPr>
          <a:xfrm>
            <a:off x="10094573" y="768133"/>
            <a:ext cx="909129" cy="721895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50</a:t>
            </a:r>
            <a:endParaRPr lang="en-IN" sz="3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615F57B-A1B9-4D1C-8D69-A8EB867DF4F6}"/>
              </a:ext>
            </a:extLst>
          </p:cNvPr>
          <p:cNvCxnSpPr>
            <a:cxnSpLocks/>
          </p:cNvCxnSpPr>
          <p:nvPr/>
        </p:nvCxnSpPr>
        <p:spPr>
          <a:xfrm flipH="1">
            <a:off x="9864576" y="1360019"/>
            <a:ext cx="356935" cy="40011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900FC4E-63D9-4C05-9655-5F425EBD6792}"/>
              </a:ext>
            </a:extLst>
          </p:cNvPr>
          <p:cNvCxnSpPr>
            <a:cxnSpLocks/>
          </p:cNvCxnSpPr>
          <p:nvPr/>
        </p:nvCxnSpPr>
        <p:spPr>
          <a:xfrm>
            <a:off x="10930912" y="1365230"/>
            <a:ext cx="342845" cy="389688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1DE07033-644C-4691-999E-2596E62887D3}"/>
              </a:ext>
            </a:extLst>
          </p:cNvPr>
          <p:cNvSpPr/>
          <p:nvPr/>
        </p:nvSpPr>
        <p:spPr>
          <a:xfrm>
            <a:off x="9779321" y="2760251"/>
            <a:ext cx="1391566" cy="721895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endParaRPr lang="en-IN" sz="3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D53BC9B-EAB8-4135-9980-0EFA854A8148}"/>
              </a:ext>
            </a:extLst>
          </p:cNvPr>
          <p:cNvCxnSpPr>
            <a:cxnSpLocks/>
            <a:stCxn id="17" idx="4"/>
          </p:cNvCxnSpPr>
          <p:nvPr/>
        </p:nvCxnSpPr>
        <p:spPr>
          <a:xfrm flipH="1">
            <a:off x="10440502" y="3482146"/>
            <a:ext cx="34602" cy="589548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DA8A74E-3C50-4F52-B185-1D18F4454416}"/>
              </a:ext>
            </a:extLst>
          </p:cNvPr>
          <p:cNvCxnSpPr/>
          <p:nvPr/>
        </p:nvCxnSpPr>
        <p:spPr>
          <a:xfrm flipH="1">
            <a:off x="9689432" y="3288632"/>
            <a:ext cx="271680" cy="272715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3F6D3ED-C977-4AC0-8A24-64952F0D53A5}"/>
              </a:ext>
            </a:extLst>
          </p:cNvPr>
          <p:cNvCxnSpPr>
            <a:cxnSpLocks/>
          </p:cNvCxnSpPr>
          <p:nvPr/>
        </p:nvCxnSpPr>
        <p:spPr>
          <a:xfrm>
            <a:off x="10993455" y="3357099"/>
            <a:ext cx="310704" cy="238066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3E9160B0-DE41-4393-BA8D-970A2DA43C99}"/>
              </a:ext>
            </a:extLst>
          </p:cNvPr>
          <p:cNvSpPr/>
          <p:nvPr/>
        </p:nvSpPr>
        <p:spPr>
          <a:xfrm>
            <a:off x="9534025" y="5035349"/>
            <a:ext cx="1662608" cy="721895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70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DBDA467-992B-42E8-A7DD-31437C8BAE67}"/>
              </a:ext>
            </a:extLst>
          </p:cNvPr>
          <p:cNvCxnSpPr/>
          <p:nvPr/>
        </p:nvCxnSpPr>
        <p:spPr>
          <a:xfrm flipH="1">
            <a:off x="9436287" y="5525958"/>
            <a:ext cx="224590" cy="202886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001B4FA-FCF4-4264-BC58-653D85C1EB0E}"/>
              </a:ext>
            </a:extLst>
          </p:cNvPr>
          <p:cNvCxnSpPr>
            <a:cxnSpLocks/>
          </p:cNvCxnSpPr>
          <p:nvPr/>
        </p:nvCxnSpPr>
        <p:spPr>
          <a:xfrm flipH="1">
            <a:off x="10008262" y="5755345"/>
            <a:ext cx="125439" cy="365143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7C75E22-BD43-478D-A6E8-6BDA0C4D7611}"/>
              </a:ext>
            </a:extLst>
          </p:cNvPr>
          <p:cNvCxnSpPr>
            <a:cxnSpLocks/>
          </p:cNvCxnSpPr>
          <p:nvPr/>
        </p:nvCxnSpPr>
        <p:spPr>
          <a:xfrm>
            <a:off x="10818618" y="5721370"/>
            <a:ext cx="36149" cy="337447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25D3A6F8-A734-4190-8D9B-25CC2C0E30BF}"/>
              </a:ext>
            </a:extLst>
          </p:cNvPr>
          <p:cNvCxnSpPr/>
          <p:nvPr/>
        </p:nvCxnSpPr>
        <p:spPr>
          <a:xfrm>
            <a:off x="11115304" y="5605173"/>
            <a:ext cx="245050" cy="202886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F5FCC794-5761-444C-9168-E4B06A9B8356}"/>
              </a:ext>
            </a:extLst>
          </p:cNvPr>
          <p:cNvSpPr txBox="1"/>
          <p:nvPr/>
        </p:nvSpPr>
        <p:spPr>
          <a:xfrm>
            <a:off x="9640899" y="1855771"/>
            <a:ext cx="530915" cy="40011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7030A0"/>
                </a:solidFill>
              </a:rPr>
              <a:t>10 </a:t>
            </a:r>
            <a:endParaRPr lang="en-IN" sz="2000" dirty="0">
              <a:solidFill>
                <a:srgbClr val="7030A0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1D34A7C-9951-4055-9486-7271C4BDD7EC}"/>
              </a:ext>
            </a:extLst>
          </p:cNvPr>
          <p:cNvSpPr txBox="1"/>
          <p:nvPr/>
        </p:nvSpPr>
        <p:spPr>
          <a:xfrm>
            <a:off x="11179320" y="1870152"/>
            <a:ext cx="508565" cy="40011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7030A0"/>
                </a:solidFill>
              </a:rPr>
              <a:t>80 </a:t>
            </a:r>
            <a:endParaRPr lang="en-IN" sz="2000" dirty="0">
              <a:solidFill>
                <a:srgbClr val="7030A0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064B111-3C1A-4BB3-A77A-0B0BFEF4B857}"/>
              </a:ext>
            </a:extLst>
          </p:cNvPr>
          <p:cNvSpPr txBox="1"/>
          <p:nvPr/>
        </p:nvSpPr>
        <p:spPr>
          <a:xfrm>
            <a:off x="9273196" y="3599694"/>
            <a:ext cx="416236" cy="40011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 7</a:t>
            </a:r>
            <a:endParaRPr lang="en-IN" sz="2000" dirty="0">
              <a:solidFill>
                <a:schemeClr val="tx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B0F630A-DC05-400C-9A60-F1B080F8340E}"/>
              </a:ext>
            </a:extLst>
          </p:cNvPr>
          <p:cNvSpPr txBox="1"/>
          <p:nvPr/>
        </p:nvSpPr>
        <p:spPr>
          <a:xfrm>
            <a:off x="11148807" y="3661864"/>
            <a:ext cx="453970" cy="40011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54</a:t>
            </a:r>
            <a:endParaRPr lang="en-IN" sz="2000" dirty="0">
              <a:solidFill>
                <a:schemeClr val="tx1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BAB0A2F-5FA0-4872-8021-57A13AADE9AF}"/>
              </a:ext>
            </a:extLst>
          </p:cNvPr>
          <p:cNvSpPr txBox="1"/>
          <p:nvPr/>
        </p:nvSpPr>
        <p:spPr>
          <a:xfrm>
            <a:off x="9046123" y="5785131"/>
            <a:ext cx="382928" cy="36933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5</a:t>
            </a:r>
            <a:endParaRPr lang="en-IN" dirty="0">
              <a:solidFill>
                <a:srgbClr val="002060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921850C-602C-4BB9-A77A-2287260DD0E1}"/>
              </a:ext>
            </a:extLst>
          </p:cNvPr>
          <p:cNvSpPr txBox="1"/>
          <p:nvPr/>
        </p:nvSpPr>
        <p:spPr>
          <a:xfrm>
            <a:off x="10541582" y="6177781"/>
            <a:ext cx="428322" cy="36933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77</a:t>
            </a:r>
            <a:endParaRPr lang="en-IN" dirty="0">
              <a:solidFill>
                <a:srgbClr val="002060"/>
              </a:solidFill>
            </a:endParaRP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6AAFE45C-4EB8-4087-8A7C-09E8D971F6B1}"/>
              </a:ext>
            </a:extLst>
          </p:cNvPr>
          <p:cNvCxnSpPr>
            <a:cxnSpLocks/>
            <a:stCxn id="17" idx="0"/>
            <a:endCxn id="17" idx="4"/>
          </p:cNvCxnSpPr>
          <p:nvPr/>
        </p:nvCxnSpPr>
        <p:spPr>
          <a:xfrm>
            <a:off x="10475104" y="2760251"/>
            <a:ext cx="0" cy="7218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E3269A47-6838-4DBC-ACA5-FEBDC70D3C8A}"/>
              </a:ext>
            </a:extLst>
          </p:cNvPr>
          <p:cNvCxnSpPr/>
          <p:nvPr/>
        </p:nvCxnSpPr>
        <p:spPr>
          <a:xfrm>
            <a:off x="10123854" y="5022335"/>
            <a:ext cx="0" cy="681554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2F276D6A-F32A-44B2-9E4E-89081F8D8F14}"/>
              </a:ext>
            </a:extLst>
          </p:cNvPr>
          <p:cNvCxnSpPr/>
          <p:nvPr/>
        </p:nvCxnSpPr>
        <p:spPr>
          <a:xfrm>
            <a:off x="10818618" y="5068675"/>
            <a:ext cx="0" cy="681554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083C9468-2987-4680-ACE9-71EB431FC7E6}"/>
              </a:ext>
            </a:extLst>
          </p:cNvPr>
          <p:cNvSpPr txBox="1"/>
          <p:nvPr/>
        </p:nvSpPr>
        <p:spPr>
          <a:xfrm>
            <a:off x="9572154" y="5102990"/>
            <a:ext cx="5950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4A91D49-A3D7-4C99-B332-AD9614020E0D}"/>
              </a:ext>
            </a:extLst>
          </p:cNvPr>
          <p:cNvSpPr txBox="1"/>
          <p:nvPr/>
        </p:nvSpPr>
        <p:spPr>
          <a:xfrm>
            <a:off x="10770358" y="5087246"/>
            <a:ext cx="65528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81</a:t>
            </a:r>
            <a:endParaRPr lang="en-IN" sz="3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2E551A08-9FA4-4F43-A44B-C9E22EA6B4F1}"/>
              </a:ext>
            </a:extLst>
          </p:cNvPr>
          <p:cNvSpPr txBox="1"/>
          <p:nvPr/>
        </p:nvSpPr>
        <p:spPr>
          <a:xfrm>
            <a:off x="11273757" y="5852333"/>
            <a:ext cx="559016" cy="36933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100</a:t>
            </a:r>
            <a:endParaRPr lang="en-IN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B9EB2F66-8261-45C3-B8EF-026E55583F3A}"/>
              </a:ext>
            </a:extLst>
          </p:cNvPr>
          <p:cNvSpPr txBox="1"/>
          <p:nvPr/>
        </p:nvSpPr>
        <p:spPr>
          <a:xfrm>
            <a:off x="9883070" y="2807751"/>
            <a:ext cx="5950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6C61F511-9351-4B4B-B12A-39E2F65E9128}"/>
              </a:ext>
            </a:extLst>
          </p:cNvPr>
          <p:cNvSpPr txBox="1"/>
          <p:nvPr/>
        </p:nvSpPr>
        <p:spPr>
          <a:xfrm>
            <a:off x="10515425" y="2803111"/>
            <a:ext cx="620683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40</a:t>
            </a:r>
            <a:endParaRPr lang="en-IN" sz="3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32D1F59-F11F-47D6-BA5E-9BACE7A78ABF}"/>
              </a:ext>
            </a:extLst>
          </p:cNvPr>
          <p:cNvSpPr txBox="1"/>
          <p:nvPr/>
        </p:nvSpPr>
        <p:spPr>
          <a:xfrm>
            <a:off x="10316387" y="4103962"/>
            <a:ext cx="453970" cy="40011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25</a:t>
            </a:r>
            <a:endParaRPr lang="en-IN" sz="2000" dirty="0">
              <a:solidFill>
                <a:schemeClr val="tx1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087659A-BCFB-4A8F-97BF-785450437DED}"/>
              </a:ext>
            </a:extLst>
          </p:cNvPr>
          <p:cNvSpPr txBox="1"/>
          <p:nvPr/>
        </p:nvSpPr>
        <p:spPr>
          <a:xfrm>
            <a:off x="9695585" y="6201739"/>
            <a:ext cx="428323" cy="36933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68</a:t>
            </a:r>
            <a:endParaRPr lang="en-IN" dirty="0">
              <a:solidFill>
                <a:srgbClr val="002060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8D8C0E8-0269-4623-A8CC-5953647ADA5B}"/>
              </a:ext>
            </a:extLst>
          </p:cNvPr>
          <p:cNvSpPr/>
          <p:nvPr/>
        </p:nvSpPr>
        <p:spPr>
          <a:xfrm>
            <a:off x="8819084" y="1072869"/>
            <a:ext cx="1054168" cy="40011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dirty="0">
                <a:ln w="0"/>
                <a:solidFill>
                  <a:srgbClr val="570DC3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r>
              <a:rPr lang="en-US" sz="2000" b="0" cap="none" spc="0" dirty="0">
                <a:ln w="0"/>
                <a:solidFill>
                  <a:srgbClr val="570DC3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&lt; 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50</a:t>
            </a:r>
            <a:endParaRPr lang="en-US" sz="2000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71B9DCB-551F-44CA-9D72-8AEE04AE96C5}"/>
              </a:ext>
            </a:extLst>
          </p:cNvPr>
          <p:cNvSpPr/>
          <p:nvPr/>
        </p:nvSpPr>
        <p:spPr>
          <a:xfrm>
            <a:off x="11093677" y="1049941"/>
            <a:ext cx="1054168" cy="40011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dirty="0">
                <a:ln w="0"/>
                <a:solidFill>
                  <a:srgbClr val="570DC3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80</a:t>
            </a:r>
            <a:r>
              <a:rPr lang="en-US" sz="2000" b="0" cap="none" spc="0" dirty="0">
                <a:ln w="0"/>
                <a:solidFill>
                  <a:srgbClr val="570DC3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ln w="0"/>
                <a:solidFill>
                  <a:srgbClr val="570DC3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en-US" sz="2000" b="0" cap="none" spc="0" dirty="0">
                <a:ln w="0"/>
                <a:solidFill>
                  <a:srgbClr val="570DC3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50</a:t>
            </a:r>
            <a:endParaRPr lang="en-US" sz="2000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16B26BD-F8BC-46D5-BC39-172FC0D28D41}"/>
              </a:ext>
            </a:extLst>
          </p:cNvPr>
          <p:cNvSpPr/>
          <p:nvPr/>
        </p:nvSpPr>
        <p:spPr>
          <a:xfrm>
            <a:off x="8491459" y="3110887"/>
            <a:ext cx="1054168" cy="40011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b="0" cap="none" spc="0" dirty="0">
                <a:ln w="0"/>
                <a:solidFill>
                  <a:srgbClr val="570DC3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7 &lt; </a:t>
            </a:r>
            <a:r>
              <a:rPr lang="en-US" sz="20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en-US" sz="2000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0E313EE-9C1A-40BD-82C1-ED78C00934D1}"/>
              </a:ext>
            </a:extLst>
          </p:cNvPr>
          <p:cNvSpPr/>
          <p:nvPr/>
        </p:nvSpPr>
        <p:spPr>
          <a:xfrm>
            <a:off x="8051447" y="4218640"/>
            <a:ext cx="2190022" cy="40011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dirty="0">
                <a:ln w="0"/>
                <a:solidFill>
                  <a:srgbClr val="570DC3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25</a:t>
            </a:r>
            <a:r>
              <a:rPr lang="en-US" sz="2000" b="0" cap="none" spc="0" dirty="0">
                <a:ln w="0"/>
                <a:solidFill>
                  <a:srgbClr val="570DC3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&gt;</a:t>
            </a:r>
            <a:r>
              <a:rPr lang="en-US" sz="2000" b="0" cap="none" spc="0" dirty="0">
                <a:ln w="0"/>
                <a:solidFill>
                  <a:srgbClr val="00206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10 </a:t>
            </a:r>
            <a:r>
              <a:rPr lang="en-US" sz="2000" b="0" cap="none" spc="0" dirty="0">
                <a:ln w="0"/>
                <a:solidFill>
                  <a:srgbClr val="570DC3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and 25&lt;</a:t>
            </a:r>
            <a:r>
              <a:rPr lang="en-US" sz="2000" b="0" cap="none" spc="0" dirty="0">
                <a:ln w="0"/>
                <a:solidFill>
                  <a:srgbClr val="00206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ln w="0"/>
                <a:solidFill>
                  <a:srgbClr val="00206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40</a:t>
            </a:r>
            <a:endParaRPr lang="en-US" sz="2000" b="0" cap="none" spc="0" dirty="0">
              <a:ln w="0"/>
              <a:solidFill>
                <a:srgbClr val="00206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7B99D0BE-D03E-45AE-AE4C-070CA2779B39}"/>
              </a:ext>
            </a:extLst>
          </p:cNvPr>
          <p:cNvSpPr/>
          <p:nvPr/>
        </p:nvSpPr>
        <p:spPr>
          <a:xfrm>
            <a:off x="11200457" y="2940869"/>
            <a:ext cx="1054168" cy="40011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dirty="0">
                <a:ln w="0"/>
                <a:solidFill>
                  <a:srgbClr val="570DC3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54</a:t>
            </a:r>
            <a:r>
              <a:rPr lang="en-US" sz="2000" b="0" cap="none" spc="0" dirty="0">
                <a:ln w="0"/>
                <a:solidFill>
                  <a:srgbClr val="570DC3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ln w="0"/>
                <a:solidFill>
                  <a:srgbClr val="570DC3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en-US" sz="2000" b="0" cap="none" spc="0" dirty="0">
                <a:ln w="0"/>
                <a:solidFill>
                  <a:srgbClr val="570DC3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40</a:t>
            </a:r>
            <a:endParaRPr lang="en-US" sz="2000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E02C1307-17C9-497B-9E35-938F121645D0}"/>
              </a:ext>
            </a:extLst>
          </p:cNvPr>
          <p:cNvSpPr/>
          <p:nvPr/>
        </p:nvSpPr>
        <p:spPr>
          <a:xfrm>
            <a:off x="8101292" y="5262065"/>
            <a:ext cx="1054168" cy="40011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dirty="0">
                <a:ln w="0"/>
                <a:solidFill>
                  <a:srgbClr val="570DC3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US" sz="2000" b="0" cap="none" spc="0" dirty="0">
                <a:ln w="0"/>
                <a:solidFill>
                  <a:srgbClr val="570DC3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&lt; </a:t>
            </a:r>
            <a:r>
              <a:rPr lang="en-US" sz="20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en-US" sz="2000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F641B2C7-925C-4A9D-845C-79FB505D3686}"/>
              </a:ext>
            </a:extLst>
          </p:cNvPr>
          <p:cNvSpPr/>
          <p:nvPr/>
        </p:nvSpPr>
        <p:spPr>
          <a:xfrm>
            <a:off x="7426659" y="6366968"/>
            <a:ext cx="2125903" cy="40011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0" cap="none" spc="0" dirty="0">
                <a:ln w="0"/>
                <a:solidFill>
                  <a:srgbClr val="570DC3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68 &gt;</a:t>
            </a:r>
            <a:r>
              <a:rPr lang="en-US" sz="2000" b="0" cap="none" spc="0" dirty="0">
                <a:ln w="0"/>
                <a:solidFill>
                  <a:srgbClr val="00206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10 </a:t>
            </a:r>
            <a:r>
              <a:rPr lang="en-US" sz="2000" b="0" cap="none" spc="0" dirty="0">
                <a:ln w="0"/>
                <a:solidFill>
                  <a:srgbClr val="570DC3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and 68&lt;</a:t>
            </a:r>
            <a:r>
              <a:rPr lang="en-US" sz="2000" b="0" cap="none" spc="0" dirty="0">
                <a:ln w="0"/>
                <a:solidFill>
                  <a:srgbClr val="00206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7</a:t>
            </a:r>
            <a:r>
              <a:rPr lang="en-US" sz="2000" dirty="0">
                <a:ln w="0"/>
                <a:solidFill>
                  <a:srgbClr val="00206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en-US" sz="2000" b="0" cap="none" spc="0" dirty="0">
              <a:ln w="0"/>
              <a:solidFill>
                <a:srgbClr val="00206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E54A671E-658C-4068-A052-6E98020E80A6}"/>
              </a:ext>
            </a:extLst>
          </p:cNvPr>
          <p:cNvSpPr/>
          <p:nvPr/>
        </p:nvSpPr>
        <p:spPr>
          <a:xfrm>
            <a:off x="10997316" y="4731228"/>
            <a:ext cx="1194684" cy="40011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b="0" cap="none" spc="0" dirty="0">
                <a:ln w="0"/>
                <a:solidFill>
                  <a:srgbClr val="570DC3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100 </a:t>
            </a:r>
            <a:r>
              <a:rPr lang="en-US" sz="2000" dirty="0">
                <a:ln w="0"/>
                <a:solidFill>
                  <a:srgbClr val="570DC3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en-US" sz="2000" b="0" cap="none" spc="0" dirty="0">
                <a:ln w="0"/>
                <a:solidFill>
                  <a:srgbClr val="570DC3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ln w="0"/>
                <a:solidFill>
                  <a:srgbClr val="570DC3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81</a:t>
            </a:r>
            <a:endParaRPr lang="en-US" sz="2000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AED1DDEE-8CA0-4ECD-A0CC-1BF1C8AD0A3A}"/>
              </a:ext>
            </a:extLst>
          </p:cNvPr>
          <p:cNvSpPr/>
          <p:nvPr/>
        </p:nvSpPr>
        <p:spPr>
          <a:xfrm>
            <a:off x="10100777" y="6503312"/>
            <a:ext cx="2125903" cy="40011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0" cap="none" spc="0" dirty="0">
                <a:ln w="0"/>
                <a:solidFill>
                  <a:srgbClr val="570DC3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77 &gt;</a:t>
            </a:r>
            <a:r>
              <a:rPr lang="en-US" sz="2000" b="0" cap="none" spc="0" dirty="0">
                <a:ln w="0"/>
                <a:solidFill>
                  <a:srgbClr val="00206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10 </a:t>
            </a:r>
            <a:r>
              <a:rPr lang="en-US" sz="2000" b="0" cap="none" spc="0" dirty="0">
                <a:ln w="0"/>
                <a:solidFill>
                  <a:srgbClr val="570DC3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sz="2000" dirty="0">
                <a:ln w="0"/>
                <a:solidFill>
                  <a:srgbClr val="570DC3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77</a:t>
            </a:r>
            <a:r>
              <a:rPr lang="en-US" sz="2000" b="0" cap="none" spc="0" dirty="0">
                <a:ln w="0"/>
                <a:solidFill>
                  <a:srgbClr val="570DC3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sz="2000" b="0" cap="none" spc="0" dirty="0">
                <a:ln w="0"/>
                <a:solidFill>
                  <a:srgbClr val="00206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81</a:t>
            </a:r>
          </a:p>
        </p:txBody>
      </p:sp>
    </p:spTree>
    <p:extLst>
      <p:ext uri="{BB962C8B-B14F-4D97-AF65-F5344CB8AC3E}">
        <p14:creationId xmlns:p14="http://schemas.microsoft.com/office/powerpoint/2010/main" val="21652207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0DE09-C4B2-4578-AB98-C3BAEF8B18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0336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rgbClr val="990000"/>
                </a:solidFill>
                <a:latin typeface="Bell MT" panose="02020503060305020303" pitchFamily="18" charset="0"/>
              </a:rPr>
              <a:t>Properties</a:t>
            </a:r>
            <a:endParaRPr lang="en-IN" sz="4800" b="1" dirty="0">
              <a:solidFill>
                <a:srgbClr val="990000"/>
              </a:solidFill>
              <a:latin typeface="Bell MT" panose="02020503060305020303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03230B-C490-43D6-9304-5F79BD744E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8894" y="1207993"/>
            <a:ext cx="11084859" cy="5372101"/>
          </a:xfrm>
        </p:spPr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sz="2400" b="0" i="0" dirty="0">
                <a:solidFill>
                  <a:srgbClr val="3A3A3A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>
                <a:solidFill>
                  <a:srgbClr val="3A3A3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sz="2400" b="0" i="0" dirty="0">
                <a:solidFill>
                  <a:srgbClr val="3A3A3A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odes can be of the following three types:</a:t>
            </a:r>
            <a:endParaRPr lang="en-US" sz="2400" dirty="0">
              <a:solidFill>
                <a:srgbClr val="3A3A3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 fontAlgn="base"/>
            <a:r>
              <a:rPr lang="en-US" sz="2000" b="1" i="0" dirty="0">
                <a:solidFill>
                  <a:srgbClr val="7030A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2-Node</a:t>
            </a:r>
            <a:r>
              <a:rPr lang="en-US" sz="2000" b="1" i="0" dirty="0">
                <a:solidFill>
                  <a:srgbClr val="3A3A3A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en-US" sz="2000" b="0" i="0" dirty="0">
                <a:solidFill>
                  <a:srgbClr val="3A3A3A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A node with 1-data item, has 2-Children.</a:t>
            </a:r>
          </a:p>
          <a:p>
            <a:pPr lvl="2" fontAlgn="base"/>
            <a:r>
              <a:rPr lang="en-US" sz="2000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3-Node</a:t>
            </a:r>
            <a:r>
              <a:rPr lang="en-US" sz="2000" b="1" i="0" dirty="0">
                <a:solidFill>
                  <a:srgbClr val="3A3A3A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en-US" sz="2000" b="0" i="0" dirty="0">
                <a:solidFill>
                  <a:srgbClr val="3A3A3A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A node with 2-data item, has 3-Children.</a:t>
            </a:r>
          </a:p>
          <a:p>
            <a:pPr lvl="2" fontAlgn="base"/>
            <a:r>
              <a:rPr lang="en-US" sz="2000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4-Node: </a:t>
            </a:r>
            <a:r>
              <a:rPr lang="en-US" sz="2000" b="0" i="0" dirty="0">
                <a:solidFill>
                  <a:srgbClr val="3A3A3A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 node with 3-data item, has  4-Children</a:t>
            </a:r>
            <a:endParaRPr lang="en-US" sz="2200" b="0" i="0" dirty="0">
              <a:solidFill>
                <a:srgbClr val="3A3A3A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2400" b="0" i="0" dirty="0">
              <a:solidFill>
                <a:srgbClr val="3A3A3A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A leaf may contain 1, 2, or  3 data-item.</a:t>
            </a:r>
          </a:p>
          <a:p>
            <a:pPr marL="0" indent="0">
              <a:buNone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(Search property is defined as shown diagram)</a:t>
            </a:r>
          </a:p>
          <a:p>
            <a:pPr marL="0" indent="0">
              <a:buNone/>
            </a:pPr>
            <a:endParaRPr lang="en-US" sz="2400" dirty="0">
              <a:solidFill>
                <a:srgbClr val="3A3A3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sz="2400" b="0" i="0" dirty="0">
                <a:solidFill>
                  <a:srgbClr val="3A3A3A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 4 node, must have 3-data item (S,M and L)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200" b="0" i="0" dirty="0">
                <a:solidFill>
                  <a:srgbClr val="3A3A3A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 is greater than left child's item and less than middle-left child's item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200" b="0" i="0" dirty="0">
                <a:solidFill>
                  <a:srgbClr val="3A3A3A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 is greater than middle-left child's item and less than middle-right child's item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200" b="0" i="0" dirty="0">
                <a:solidFill>
                  <a:srgbClr val="3A3A3A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 is greater than middle-right child's item and less than right child's item</a:t>
            </a:r>
          </a:p>
          <a:p>
            <a:pPr>
              <a:buFont typeface="Wingdings" panose="05000000000000000000" pitchFamily="2" charset="2"/>
              <a:buChar char="q"/>
            </a:pPr>
            <a:endParaRPr lang="en-US" sz="2400" b="0" i="0" dirty="0">
              <a:solidFill>
                <a:srgbClr val="3A3A3A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Flowchart: Process 9">
            <a:extLst>
              <a:ext uri="{FF2B5EF4-FFF2-40B4-BE49-F238E27FC236}">
                <a16:creationId xmlns:a16="http://schemas.microsoft.com/office/drawing/2014/main" id="{932515D8-53DA-4796-ACD5-FADFC1F0BCC8}"/>
              </a:ext>
            </a:extLst>
          </p:cNvPr>
          <p:cNvSpPr/>
          <p:nvPr/>
        </p:nvSpPr>
        <p:spPr>
          <a:xfrm>
            <a:off x="8516470" y="2356193"/>
            <a:ext cx="2285999" cy="612648"/>
          </a:xfrm>
          <a:prstGeom prst="flowChartProcess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1DB23FC-42B5-40C1-B5F6-95C131E67D02}"/>
              </a:ext>
            </a:extLst>
          </p:cNvPr>
          <p:cNvCxnSpPr/>
          <p:nvPr/>
        </p:nvCxnSpPr>
        <p:spPr>
          <a:xfrm>
            <a:off x="10103224" y="2357718"/>
            <a:ext cx="0" cy="57374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8F270FA-9738-4E9E-8AC9-4C866A61C822}"/>
              </a:ext>
            </a:extLst>
          </p:cNvPr>
          <p:cNvCxnSpPr>
            <a:cxnSpLocks/>
          </p:cNvCxnSpPr>
          <p:nvPr/>
        </p:nvCxnSpPr>
        <p:spPr>
          <a:xfrm flipH="1">
            <a:off x="9215718" y="2356193"/>
            <a:ext cx="1" cy="57526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68C61140-C642-4A3D-8174-58DF0D7E8D0B}"/>
              </a:ext>
            </a:extLst>
          </p:cNvPr>
          <p:cNvSpPr/>
          <p:nvPr/>
        </p:nvSpPr>
        <p:spPr>
          <a:xfrm>
            <a:off x="8456059" y="2277796"/>
            <a:ext cx="2579494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10  55  70</a:t>
            </a:r>
            <a:endParaRPr lang="en-US" sz="4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E8229DE-6D86-44E4-B8F2-3034C8701FD6}"/>
              </a:ext>
            </a:extLst>
          </p:cNvPr>
          <p:cNvCxnSpPr>
            <a:cxnSpLocks/>
          </p:cNvCxnSpPr>
          <p:nvPr/>
        </p:nvCxnSpPr>
        <p:spPr>
          <a:xfrm flipH="1">
            <a:off x="8346141" y="2981144"/>
            <a:ext cx="237565" cy="42844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4BCD2D6-2DB2-4DED-A0B2-A3E47F716474}"/>
              </a:ext>
            </a:extLst>
          </p:cNvPr>
          <p:cNvCxnSpPr>
            <a:cxnSpLocks/>
          </p:cNvCxnSpPr>
          <p:nvPr/>
        </p:nvCxnSpPr>
        <p:spPr>
          <a:xfrm>
            <a:off x="10726272" y="3004326"/>
            <a:ext cx="156881" cy="42467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A613816-A151-41EA-A062-D4369F5A389E}"/>
              </a:ext>
            </a:extLst>
          </p:cNvPr>
          <p:cNvCxnSpPr>
            <a:cxnSpLocks/>
          </p:cNvCxnSpPr>
          <p:nvPr/>
        </p:nvCxnSpPr>
        <p:spPr>
          <a:xfrm flipH="1">
            <a:off x="8955742" y="2965682"/>
            <a:ext cx="259976" cy="102361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070E15F-4401-4EA3-8B51-96337B8D4270}"/>
              </a:ext>
            </a:extLst>
          </p:cNvPr>
          <p:cNvCxnSpPr/>
          <p:nvPr/>
        </p:nvCxnSpPr>
        <p:spPr>
          <a:xfrm>
            <a:off x="10103224" y="2968841"/>
            <a:ext cx="251011" cy="104734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6C4EC827-FA4D-4C58-8243-069E68C6AB73}"/>
              </a:ext>
            </a:extLst>
          </p:cNvPr>
          <p:cNvSpPr/>
          <p:nvPr/>
        </p:nvSpPr>
        <p:spPr>
          <a:xfrm>
            <a:off x="7385941" y="3447593"/>
            <a:ext cx="1197764" cy="40011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0" cap="none" spc="0" dirty="0">
                <a:ln w="0"/>
                <a:solidFill>
                  <a:srgbClr val="570DC3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Data &lt; 10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E96AEC9-631E-42DE-AE1B-EAA0E07F5ED5}"/>
              </a:ext>
            </a:extLst>
          </p:cNvPr>
          <p:cNvSpPr/>
          <p:nvPr/>
        </p:nvSpPr>
        <p:spPr>
          <a:xfrm>
            <a:off x="7233496" y="4051673"/>
            <a:ext cx="2225289" cy="40011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0" cap="none" spc="0" dirty="0">
                <a:ln w="0"/>
                <a:solidFill>
                  <a:srgbClr val="00206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Data  &gt; 10 and &lt; 55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6446DD9-B9C6-4F70-91AB-E9E012A8733D}"/>
              </a:ext>
            </a:extLst>
          </p:cNvPr>
          <p:cNvSpPr/>
          <p:nvPr/>
        </p:nvSpPr>
        <p:spPr>
          <a:xfrm>
            <a:off x="10754918" y="3469855"/>
            <a:ext cx="1197764" cy="40011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0" cap="none" spc="0" dirty="0">
                <a:ln w="0"/>
                <a:solidFill>
                  <a:srgbClr val="570DC3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Data &gt; 70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DED3DCC-6E43-4133-A194-77D3FADEF7FF}"/>
              </a:ext>
            </a:extLst>
          </p:cNvPr>
          <p:cNvSpPr/>
          <p:nvPr/>
        </p:nvSpPr>
        <p:spPr>
          <a:xfrm>
            <a:off x="9773333" y="4051673"/>
            <a:ext cx="2161169" cy="40011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Data &gt; 55 and &lt; 70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B90FBF-10DB-4FDA-822D-2746924E1806}"/>
              </a:ext>
            </a:extLst>
          </p:cNvPr>
          <p:cNvSpPr txBox="1"/>
          <p:nvPr/>
        </p:nvSpPr>
        <p:spPr>
          <a:xfrm>
            <a:off x="9993909" y="673650"/>
            <a:ext cx="191911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 – Smaller value</a:t>
            </a:r>
          </a:p>
          <a:p>
            <a:r>
              <a:rPr lang="en-US" dirty="0"/>
              <a:t>M – Middle value</a:t>
            </a:r>
          </a:p>
          <a:p>
            <a:r>
              <a:rPr lang="en-US" dirty="0"/>
              <a:t>L – Larger value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104091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6AA2C3-6CAC-4A04-AB18-FFEB29E65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210670"/>
            <a:ext cx="8596668" cy="950259"/>
          </a:xfrm>
        </p:spPr>
        <p:txBody>
          <a:bodyPr>
            <a:normAutofit/>
          </a:bodyPr>
          <a:lstStyle/>
          <a:p>
            <a:r>
              <a:rPr lang="en-US" sz="2200" b="1" i="1" dirty="0">
                <a:solidFill>
                  <a:schemeClr val="accent1">
                    <a:lumMod val="75000"/>
                  </a:schemeClr>
                </a:solidFill>
                <a:latin typeface="Bell MT" panose="02020503060305020303" pitchFamily="18" charset="0"/>
              </a:rPr>
              <a:t>Continue..</a:t>
            </a:r>
            <a:endParaRPr lang="en-IN" sz="2200" b="1" i="1" dirty="0">
              <a:solidFill>
                <a:schemeClr val="accent1">
                  <a:lumMod val="75000"/>
                </a:schemeClr>
              </a:solidFill>
              <a:latin typeface="Bell MT" panose="02020503060305020303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3FCF6-4E11-4141-9B6E-BE02DF0416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932329"/>
            <a:ext cx="10160995" cy="5504329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US" sz="2400" dirty="0">
              <a:solidFill>
                <a:srgbClr val="3A3A3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Maintain height balance in all subtree. </a:t>
            </a:r>
          </a:p>
          <a:p>
            <a:pPr marL="0" indent="0">
              <a:buNone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              (i.e.,)  Based on its </a:t>
            </a:r>
            <a:r>
              <a:rPr lang="en-US" sz="2200" i="1" u="sng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depth property</a:t>
            </a:r>
          </a:p>
          <a:p>
            <a:pPr marL="0" indent="0">
              <a:buNone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Allows the node in tree to expand to accommodate/balance insert values.</a:t>
            </a:r>
          </a:p>
          <a:p>
            <a:pPr marL="0" indent="0">
              <a:buNone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             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(i.e.,)  Based on its </a:t>
            </a:r>
            <a:r>
              <a:rPr lang="en-US" sz="2200" i="1" u="sng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Node-size Property</a:t>
            </a:r>
          </a:p>
          <a:p>
            <a:pPr marL="0" indent="0">
              <a:buNone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sz="2600" u="sng" dirty="0">
                <a:latin typeface="Arial" panose="020B0604020202020204" pitchFamily="34" charset="0"/>
                <a:cs typeface="Arial" panose="020B0604020202020204" pitchFamily="34" charset="0"/>
              </a:rPr>
              <a:t>Searching &amp; Traversing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</a:p>
          <a:p>
            <a:pPr marL="0" indent="0">
              <a:buNone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             Follows Simple extension of algorithm used in 2-3 tree</a:t>
            </a:r>
            <a:endParaRPr lang="en-IN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3985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898BF7-1485-45E6-8EA7-6F0289C004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9005" y="381000"/>
            <a:ext cx="8596668" cy="1320800"/>
          </a:xfrm>
        </p:spPr>
        <p:txBody>
          <a:bodyPr/>
          <a:lstStyle/>
          <a:p>
            <a:pPr algn="ctr"/>
            <a:r>
              <a:rPr lang="en-US" sz="4800" b="1" dirty="0">
                <a:solidFill>
                  <a:srgbClr val="990000"/>
                </a:solidFill>
                <a:latin typeface="Bell MT" panose="02020503060305020303" pitchFamily="18" charset="0"/>
              </a:rPr>
              <a:t>Features </a:t>
            </a:r>
            <a:r>
              <a:rPr lang="en-US" sz="4800" dirty="0">
                <a:solidFill>
                  <a:srgbClr val="990000"/>
                </a:solidFill>
                <a:latin typeface="Bell MT" panose="02020503060305020303" pitchFamily="18" charset="0"/>
              </a:rPr>
              <a:t>of </a:t>
            </a:r>
            <a:r>
              <a:rPr lang="en-US" sz="4800" dirty="0">
                <a:solidFill>
                  <a:srgbClr val="99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2-3-4</a:t>
            </a:r>
            <a:r>
              <a:rPr lang="en-US" sz="4800" dirty="0">
                <a:solidFill>
                  <a:srgbClr val="990000"/>
                </a:solidFill>
                <a:latin typeface="Bell MT" panose="02020503060305020303" pitchFamily="18" charset="0"/>
              </a:rPr>
              <a:t> Tree</a:t>
            </a:r>
            <a:endParaRPr lang="en-IN" sz="4800" dirty="0">
              <a:solidFill>
                <a:srgbClr val="990000"/>
              </a:solidFill>
              <a:latin typeface="Bell MT" panose="02020503060305020303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44A8CD-AB9C-406B-BAA3-488ADFAE4B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0951" y="1653988"/>
            <a:ext cx="11322423" cy="5257799"/>
          </a:xfrm>
        </p:spPr>
        <p:txBody>
          <a:bodyPr/>
          <a:lstStyle/>
          <a:p>
            <a:pPr lvl="1">
              <a:buFont typeface="Wingdings" panose="05000000000000000000" pitchFamily="2" charset="2"/>
              <a:buChar char="q"/>
            </a:pPr>
            <a:r>
              <a:rPr lang="en-US" sz="2200" dirty="0"/>
              <a:t>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Multiway tree of order 4.</a:t>
            </a:r>
          </a:p>
          <a:p>
            <a:pPr lvl="1">
              <a:buFont typeface="Wingdings" panose="05000000000000000000" pitchFamily="2" charset="2"/>
              <a:buChar char="q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Font typeface="Wingdings" panose="05000000000000000000" pitchFamily="2" charset="2"/>
              <a:buChar char="q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Perfectly Balanced in Same level.</a:t>
            </a:r>
          </a:p>
          <a:p>
            <a:pPr marL="457200" lvl="1" indent="0">
              <a:buNone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Font typeface="Wingdings" panose="05000000000000000000" pitchFamily="2" charset="2"/>
              <a:buChar char="q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Reasonably easy to program and Efficient code.</a:t>
            </a:r>
          </a:p>
          <a:p>
            <a:pPr lvl="1">
              <a:buFont typeface="Wingdings" panose="05000000000000000000" pitchFamily="2" charset="2"/>
              <a:buChar char="q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Font typeface="Wingdings" panose="05000000000000000000" pitchFamily="2" charset="2"/>
              <a:buChar char="q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Serve as introduction for Understanding </a:t>
            </a:r>
            <a:r>
              <a:rPr lang="en-US" sz="2400" u="sng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B- Tree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lvl="1">
              <a:buFont typeface="Wingdings" panose="05000000000000000000" pitchFamily="2" charset="2"/>
              <a:buChar char="q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Font typeface="Wingdings" panose="05000000000000000000" pitchFamily="2" charset="2"/>
              <a:buChar char="q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Useful to understand Concept of </a:t>
            </a:r>
            <a:r>
              <a:rPr lang="en-US" sz="2400" u="sng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Red-Black Tree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81032090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3193</TotalTime>
  <Words>2849</Words>
  <Application>Microsoft Office PowerPoint</Application>
  <PresentationFormat>Widescreen</PresentationFormat>
  <Paragraphs>450</Paragraphs>
  <Slides>46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9" baseType="lpstr">
      <vt:lpstr>Arial</vt:lpstr>
      <vt:lpstr>Bahnschrift</vt:lpstr>
      <vt:lpstr>Bell MT</vt:lpstr>
      <vt:lpstr>Bodoni MT</vt:lpstr>
      <vt:lpstr>Calibri</vt:lpstr>
      <vt:lpstr>Century</vt:lpstr>
      <vt:lpstr>Helvetica Neue</vt:lpstr>
      <vt:lpstr>Times New Roman</vt:lpstr>
      <vt:lpstr>Trebuchet MS</vt:lpstr>
      <vt:lpstr>Verdana</vt:lpstr>
      <vt:lpstr>Wingdings</vt:lpstr>
      <vt:lpstr>Wingdings 3</vt:lpstr>
      <vt:lpstr>Facet</vt:lpstr>
      <vt:lpstr>2-3-4  Tree</vt:lpstr>
      <vt:lpstr>Objectives</vt:lpstr>
      <vt:lpstr>Introduction</vt:lpstr>
      <vt:lpstr>Continue..</vt:lpstr>
      <vt:lpstr>Structure  of  2-3-4 Tree</vt:lpstr>
      <vt:lpstr>Principle of 2-3-4 Tree</vt:lpstr>
      <vt:lpstr>Properties</vt:lpstr>
      <vt:lpstr>Continue..</vt:lpstr>
      <vt:lpstr>Features of 2-3-4 Tree</vt:lpstr>
      <vt:lpstr>INSERTION</vt:lpstr>
      <vt:lpstr>Algorithm for INSERTION</vt:lpstr>
      <vt:lpstr>Continue..</vt:lpstr>
      <vt:lpstr>CASE : 1       Here 4-node is root ,we  promote (mid) and split as two node during insertion.     We get:        1-data/key item &amp; 2 children</vt:lpstr>
      <vt:lpstr>CASE : 2    Here 4-node at (left sub-tree) with parent (2-node), we promote (mid) to parent and split as two node.    We get:         2-data/key item  &amp;  3 children</vt:lpstr>
      <vt:lpstr>CASE : 3    Here 4-node at (Right sub-tree) with parent (2-node), we promote (mid) to parent and split as two node.    We get:        2-data/key item  &amp;  3 children</vt:lpstr>
      <vt:lpstr>CASE : 4   Here 4-node(left sub-tree) with parent (3-node), we promote (mid) to parent and split as two node.     We get:        3-data/key item  &amp;  4 children </vt:lpstr>
      <vt:lpstr>CASE : 5   Here 4-node(Middle sub-tree) with parent (3-node), we promote (mid) to parent and split as two node.    We get:       3-data/key item  &amp;  4 children</vt:lpstr>
      <vt:lpstr>CASE : 6   Here 4-node(Right sub-tree) with parent (3-node), we promote (mid) to parent and split as two node.     We get:       3-data/key item  &amp;  4 children </vt:lpstr>
      <vt:lpstr> </vt:lpstr>
      <vt:lpstr>Inserting : 70,34,12 </vt:lpstr>
      <vt:lpstr>Inserting : 10,65</vt:lpstr>
      <vt:lpstr>Inserting : 88,120,20,77</vt:lpstr>
      <vt:lpstr>Pseudocode  for  INSERTION</vt:lpstr>
      <vt:lpstr>Continue..</vt:lpstr>
      <vt:lpstr>DELETION</vt:lpstr>
      <vt:lpstr>Algorithm for DELETION</vt:lpstr>
      <vt:lpstr>Special Case for DELETION</vt:lpstr>
      <vt:lpstr>Continue..</vt:lpstr>
      <vt:lpstr>Continue..</vt:lpstr>
      <vt:lpstr>Deletion operation in sequence  {1, 7, 6, 9, 3, 8}</vt:lpstr>
      <vt:lpstr>Removed : 1 || Next Deletion : 7 (Single key but it has 2 Key siblings)</vt:lpstr>
      <vt:lpstr>Rotate : 5 &amp; 6  (Sibling had 2 keys)</vt:lpstr>
      <vt:lpstr>Removed : 7 || Next Deletion : 6 (Only 1 Key Sibling)</vt:lpstr>
      <vt:lpstr>Parent had at-least 2 Keys : Merge</vt:lpstr>
      <vt:lpstr>Removed : 6 || Next Deletion : 9</vt:lpstr>
      <vt:lpstr>Removed : 9 || Next Deletion : 3 (int node : Check child keys)</vt:lpstr>
      <vt:lpstr>Removed : 3 | Copy Successor  (To what we want to Delete)</vt:lpstr>
      <vt:lpstr> Removed : 4 || Next Deletion : 8 (int Node : with Two - 1Key children)</vt:lpstr>
      <vt:lpstr>Before Removing : 8   (Merge : Parent had 2Keys)</vt:lpstr>
      <vt:lpstr>Pseudocode for DELETION</vt:lpstr>
      <vt:lpstr>Continue…</vt:lpstr>
      <vt:lpstr>Continue…</vt:lpstr>
      <vt:lpstr>Applications</vt:lpstr>
      <vt:lpstr>ADVANTAGES</vt:lpstr>
      <vt:lpstr>DISADVANTAGES</vt:lpstr>
      <vt:lpstr>Thank you…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2-3-4  Tree</dc:title>
  <dc:creator>Narendran R</dc:creator>
  <cp:lastModifiedBy>Narendran R</cp:lastModifiedBy>
  <cp:revision>111</cp:revision>
  <dcterms:created xsi:type="dcterms:W3CDTF">2021-12-02T12:22:38Z</dcterms:created>
  <dcterms:modified xsi:type="dcterms:W3CDTF">2021-12-14T04:18:31Z</dcterms:modified>
</cp:coreProperties>
</file>